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58" r:id="rId6"/>
    <p:sldId id="259" r:id="rId7"/>
    <p:sldId id="260" r:id="rId8"/>
    <p:sldId id="261" r:id="rId9"/>
    <p:sldId id="257" r:id="rId10"/>
  </p:sldIdLst>
  <p:sldSz cx="6858000" cy="9906000" type="A4"/>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kah Goh" initials="RG" lastIdx="3" clrIdx="0">
    <p:extLst>
      <p:ext uri="{19B8F6BF-5375-455C-9EA6-DF929625EA0E}">
        <p15:presenceInfo xmlns:p15="http://schemas.microsoft.com/office/powerpoint/2012/main" userId="S::rebekah.goh@mathematicsmastery.org::557a5cbb-287d-40da-825e-f4e4c0111d57" providerId="AD"/>
      </p:ext>
    </p:extLst>
  </p:cmAuthor>
  <p:cmAuthor id="2" name="Kate Jones" initials="KJ" lastIdx="3" clrIdx="1">
    <p:extLst>
      <p:ext uri="{19B8F6BF-5375-455C-9EA6-DF929625EA0E}">
        <p15:presenceInfo xmlns:p15="http://schemas.microsoft.com/office/powerpoint/2012/main" userId="S::kate.jones@mathematicsmastery.org::4a9fd575-894c-4f1c-886c-99f53615ea7e" providerId="AD"/>
      </p:ext>
    </p:extLst>
  </p:cmAuthor>
  <p:cmAuthor id="3" name="Laura Tyler" initials="LT" lastIdx="4" clrIdx="2">
    <p:extLst>
      <p:ext uri="{19B8F6BF-5375-455C-9EA6-DF929625EA0E}">
        <p15:presenceInfo xmlns:p15="http://schemas.microsoft.com/office/powerpoint/2012/main" userId="S::laura.tyler@mathematicsmastery.org::7fe0bb4e-a2fc-46cc-b313-42f8605cac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974"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Tyler" userId="S::laura.tyler@mathematicsmastery.org::7fe0bb4e-a2fc-46cc-b313-42f8605cacc5" providerId="AD" clId="Web-{0AAD40B0-4340-CCED-6B9A-3D5DF480B7AF}"/>
    <pc:docChg chg="modSld">
      <pc:chgData name="Laura Tyler" userId="S::laura.tyler@mathematicsmastery.org::7fe0bb4e-a2fc-46cc-b313-42f8605cacc5" providerId="AD" clId="Web-{0AAD40B0-4340-CCED-6B9A-3D5DF480B7AF}" dt="2020-01-07T16:23:10.527" v="33" actId="20577"/>
      <pc:docMkLst>
        <pc:docMk/>
      </pc:docMkLst>
      <pc:sldChg chg="addCm">
        <pc:chgData name="Laura Tyler" userId="S::laura.tyler@mathematicsmastery.org::7fe0bb4e-a2fc-46cc-b313-42f8605cacc5" providerId="AD" clId="Web-{0AAD40B0-4340-CCED-6B9A-3D5DF480B7AF}" dt="2020-01-07T16:16:13.244" v="0"/>
        <pc:sldMkLst>
          <pc:docMk/>
          <pc:sldMk cId="3525544073" sldId="256"/>
        </pc:sldMkLst>
      </pc:sldChg>
      <pc:sldChg chg="modSp">
        <pc:chgData name="Laura Tyler" userId="S::laura.tyler@mathematicsmastery.org::7fe0bb4e-a2fc-46cc-b313-42f8605cacc5" providerId="AD" clId="Web-{0AAD40B0-4340-CCED-6B9A-3D5DF480B7AF}" dt="2020-01-07T16:23:10.527" v="33" actId="20577"/>
        <pc:sldMkLst>
          <pc:docMk/>
          <pc:sldMk cId="419421475" sldId="257"/>
        </pc:sldMkLst>
        <pc:spChg chg="mod">
          <ac:chgData name="Laura Tyler" userId="S::laura.tyler@mathematicsmastery.org::7fe0bb4e-a2fc-46cc-b313-42f8605cacc5" providerId="AD" clId="Web-{0AAD40B0-4340-CCED-6B9A-3D5DF480B7AF}" dt="2020-01-07T16:23:10.527" v="33" actId="20577"/>
          <ac:spMkLst>
            <pc:docMk/>
            <pc:sldMk cId="419421475" sldId="257"/>
            <ac:spMk id="47" creationId="{F46B9907-806F-4A49-B90D-CF507AFC3D5A}"/>
          </ac:spMkLst>
        </pc:spChg>
      </pc:sldChg>
      <pc:sldChg chg="modSp">
        <pc:chgData name="Laura Tyler" userId="S::laura.tyler@mathematicsmastery.org::7fe0bb4e-a2fc-46cc-b313-42f8605cacc5" providerId="AD" clId="Web-{0AAD40B0-4340-CCED-6B9A-3D5DF480B7AF}" dt="2020-01-07T16:17:15.901" v="3" actId="20577"/>
        <pc:sldMkLst>
          <pc:docMk/>
          <pc:sldMk cId="964281157" sldId="258"/>
        </pc:sldMkLst>
        <pc:spChg chg="mod">
          <ac:chgData name="Laura Tyler" userId="S::laura.tyler@mathematicsmastery.org::7fe0bb4e-a2fc-46cc-b313-42f8605cacc5" providerId="AD" clId="Web-{0AAD40B0-4340-CCED-6B9A-3D5DF480B7AF}" dt="2020-01-07T16:17:15.901" v="3" actId="20577"/>
          <ac:spMkLst>
            <pc:docMk/>
            <pc:sldMk cId="964281157" sldId="258"/>
            <ac:spMk id="38" creationId="{D236C40A-5D30-4E81-8C83-729154ECD4BC}"/>
          </ac:spMkLst>
        </pc:spChg>
      </pc:sldChg>
      <pc:sldChg chg="modSp addCm">
        <pc:chgData name="Laura Tyler" userId="S::laura.tyler@mathematicsmastery.org::7fe0bb4e-a2fc-46cc-b313-42f8605cacc5" providerId="AD" clId="Web-{0AAD40B0-4340-CCED-6B9A-3D5DF480B7AF}" dt="2020-01-07T16:22:10.886" v="24"/>
        <pc:sldMkLst>
          <pc:docMk/>
          <pc:sldMk cId="1905770559" sldId="259"/>
        </pc:sldMkLst>
        <pc:spChg chg="mod">
          <ac:chgData name="Laura Tyler" userId="S::laura.tyler@mathematicsmastery.org::7fe0bb4e-a2fc-46cc-b313-42f8605cacc5" providerId="AD" clId="Web-{0AAD40B0-4340-CCED-6B9A-3D5DF480B7AF}" dt="2020-01-07T16:21:00.855" v="23" actId="20577"/>
          <ac:spMkLst>
            <pc:docMk/>
            <pc:sldMk cId="1905770559" sldId="259"/>
            <ac:spMk id="13" creationId="{0CEBE12B-2887-4FA6-9D72-223F55ECE204}"/>
          </ac:spMkLst>
        </pc:spChg>
      </pc:sldChg>
    </pc:docChg>
  </pc:docChgLst>
  <pc:docChgLst>
    <pc:chgData name="Kate Jones" userId="4a9fd575-894c-4f1c-886c-99f53615ea7e" providerId="ADAL" clId="{537B7E67-DC64-466E-B40B-9AB2C0DF637D}"/>
    <pc:docChg chg="undo custSel modSld">
      <pc:chgData name="Kate Jones" userId="4a9fd575-894c-4f1c-886c-99f53615ea7e" providerId="ADAL" clId="{537B7E67-DC64-466E-B40B-9AB2C0DF637D}" dt="2019-12-28T21:26:43.278" v="62" actId="1076"/>
      <pc:docMkLst>
        <pc:docMk/>
      </pc:docMkLst>
      <pc:sldChg chg="modSp">
        <pc:chgData name="Kate Jones" userId="4a9fd575-894c-4f1c-886c-99f53615ea7e" providerId="ADAL" clId="{537B7E67-DC64-466E-B40B-9AB2C0DF637D}" dt="2019-12-28T21:26:43.278" v="62" actId="1076"/>
        <pc:sldMkLst>
          <pc:docMk/>
          <pc:sldMk cId="419421475" sldId="257"/>
        </pc:sldMkLst>
        <pc:picChg chg="mod">
          <ac:chgData name="Kate Jones" userId="4a9fd575-894c-4f1c-886c-99f53615ea7e" providerId="ADAL" clId="{537B7E67-DC64-466E-B40B-9AB2C0DF637D}" dt="2019-12-28T21:26:43.278" v="62" actId="1076"/>
          <ac:picMkLst>
            <pc:docMk/>
            <pc:sldMk cId="419421475" sldId="257"/>
            <ac:picMk id="2" creationId="{B3E4EA5A-D56A-461A-B836-F7FA1ED7768E}"/>
          </ac:picMkLst>
        </pc:picChg>
      </pc:sldChg>
      <pc:sldChg chg="addSp delSp modSp">
        <pc:chgData name="Kate Jones" userId="4a9fd575-894c-4f1c-886c-99f53615ea7e" providerId="ADAL" clId="{537B7E67-DC64-466E-B40B-9AB2C0DF637D}" dt="2019-12-28T21:26:18.510" v="61" actId="1076"/>
        <pc:sldMkLst>
          <pc:docMk/>
          <pc:sldMk cId="1767397705" sldId="261"/>
        </pc:sldMkLst>
        <pc:spChg chg="add del">
          <ac:chgData name="Kate Jones" userId="4a9fd575-894c-4f1c-886c-99f53615ea7e" providerId="ADAL" clId="{537B7E67-DC64-466E-B40B-9AB2C0DF637D}" dt="2019-12-28T21:19:23.318" v="1"/>
          <ac:spMkLst>
            <pc:docMk/>
            <pc:sldMk cId="1767397705" sldId="261"/>
            <ac:spMk id="8" creationId="{C454ED62-9515-4885-8168-CF964B37A873}"/>
          </ac:spMkLst>
        </pc:spChg>
        <pc:spChg chg="add del">
          <ac:chgData name="Kate Jones" userId="4a9fd575-894c-4f1c-886c-99f53615ea7e" providerId="ADAL" clId="{537B7E67-DC64-466E-B40B-9AB2C0DF637D}" dt="2019-12-28T21:19:23.318" v="1"/>
          <ac:spMkLst>
            <pc:docMk/>
            <pc:sldMk cId="1767397705" sldId="261"/>
            <ac:spMk id="10" creationId="{05F0071E-196A-4A85-8181-C27A9BF1EBE5}"/>
          </ac:spMkLst>
        </pc:spChg>
        <pc:spChg chg="add del">
          <ac:chgData name="Kate Jones" userId="4a9fd575-894c-4f1c-886c-99f53615ea7e" providerId="ADAL" clId="{537B7E67-DC64-466E-B40B-9AB2C0DF637D}" dt="2019-12-28T21:19:23.318" v="1"/>
          <ac:spMkLst>
            <pc:docMk/>
            <pc:sldMk cId="1767397705" sldId="261"/>
            <ac:spMk id="11" creationId="{E27CA701-556F-4185-9EB4-936E0CF28C7A}"/>
          </ac:spMkLst>
        </pc:spChg>
        <pc:spChg chg="add del">
          <ac:chgData name="Kate Jones" userId="4a9fd575-894c-4f1c-886c-99f53615ea7e" providerId="ADAL" clId="{537B7E67-DC64-466E-B40B-9AB2C0DF637D}" dt="2019-12-28T21:19:23.318" v="1"/>
          <ac:spMkLst>
            <pc:docMk/>
            <pc:sldMk cId="1767397705" sldId="261"/>
            <ac:spMk id="12" creationId="{DC4B1FD6-8190-4838-B12B-6548FD532EC0}"/>
          </ac:spMkLst>
        </pc:spChg>
        <pc:spChg chg="mod">
          <ac:chgData name="Kate Jones" userId="4a9fd575-894c-4f1c-886c-99f53615ea7e" providerId="ADAL" clId="{537B7E67-DC64-466E-B40B-9AB2C0DF637D}" dt="2019-12-28T21:25:46.505" v="56" actId="1076"/>
          <ac:spMkLst>
            <pc:docMk/>
            <pc:sldMk cId="1767397705" sldId="261"/>
            <ac:spMk id="13" creationId="{63740005-0E0C-4A9E-846D-8213C5F180E1}"/>
          </ac:spMkLst>
        </pc:spChg>
        <pc:spChg chg="mod">
          <ac:chgData name="Kate Jones" userId="4a9fd575-894c-4f1c-886c-99f53615ea7e" providerId="ADAL" clId="{537B7E67-DC64-466E-B40B-9AB2C0DF637D}" dt="2019-12-28T21:26:13.318" v="60" actId="1076"/>
          <ac:spMkLst>
            <pc:docMk/>
            <pc:sldMk cId="1767397705" sldId="261"/>
            <ac:spMk id="14" creationId="{2A94A32F-40C0-46FC-863C-B7E3A419B9B3}"/>
          </ac:spMkLst>
        </pc:spChg>
        <pc:spChg chg="add del">
          <ac:chgData name="Kate Jones" userId="4a9fd575-894c-4f1c-886c-99f53615ea7e" providerId="ADAL" clId="{537B7E67-DC64-466E-B40B-9AB2C0DF637D}" dt="2019-12-28T21:19:23.318" v="1"/>
          <ac:spMkLst>
            <pc:docMk/>
            <pc:sldMk cId="1767397705" sldId="261"/>
            <ac:spMk id="17" creationId="{AFD5A74B-CA7A-4E89-8072-E765EAC4A622}"/>
          </ac:spMkLst>
        </pc:spChg>
        <pc:spChg chg="add del">
          <ac:chgData name="Kate Jones" userId="4a9fd575-894c-4f1c-886c-99f53615ea7e" providerId="ADAL" clId="{537B7E67-DC64-466E-B40B-9AB2C0DF637D}" dt="2019-12-28T21:19:23.318" v="1"/>
          <ac:spMkLst>
            <pc:docMk/>
            <pc:sldMk cId="1767397705" sldId="261"/>
            <ac:spMk id="18" creationId="{8714D6B2-147E-4CDB-850F-14CFAB9F910F}"/>
          </ac:spMkLst>
        </pc:spChg>
        <pc:spChg chg="add del">
          <ac:chgData name="Kate Jones" userId="4a9fd575-894c-4f1c-886c-99f53615ea7e" providerId="ADAL" clId="{537B7E67-DC64-466E-B40B-9AB2C0DF637D}" dt="2019-12-28T21:19:23.318" v="1"/>
          <ac:spMkLst>
            <pc:docMk/>
            <pc:sldMk cId="1767397705" sldId="261"/>
            <ac:spMk id="19" creationId="{A6FDA25F-9AE4-48CE-8410-DDD3CC3C52F9}"/>
          </ac:spMkLst>
        </pc:spChg>
        <pc:spChg chg="add del">
          <ac:chgData name="Kate Jones" userId="4a9fd575-894c-4f1c-886c-99f53615ea7e" providerId="ADAL" clId="{537B7E67-DC64-466E-B40B-9AB2C0DF637D}" dt="2019-12-28T21:19:23.318" v="1"/>
          <ac:spMkLst>
            <pc:docMk/>
            <pc:sldMk cId="1767397705" sldId="261"/>
            <ac:spMk id="20" creationId="{AD549AF2-A8AA-4018-AEE3-0AC5102A20D1}"/>
          </ac:spMkLst>
        </pc:spChg>
        <pc:spChg chg="add del">
          <ac:chgData name="Kate Jones" userId="4a9fd575-894c-4f1c-886c-99f53615ea7e" providerId="ADAL" clId="{537B7E67-DC64-466E-B40B-9AB2C0DF637D}" dt="2019-12-28T21:19:23.318" v="1"/>
          <ac:spMkLst>
            <pc:docMk/>
            <pc:sldMk cId="1767397705" sldId="261"/>
            <ac:spMk id="21" creationId="{CB8FC675-A6A2-4364-A612-018C235C0F6E}"/>
          </ac:spMkLst>
        </pc:spChg>
        <pc:spChg chg="add del">
          <ac:chgData name="Kate Jones" userId="4a9fd575-894c-4f1c-886c-99f53615ea7e" providerId="ADAL" clId="{537B7E67-DC64-466E-B40B-9AB2C0DF637D}" dt="2019-12-28T21:19:23.318" v="1"/>
          <ac:spMkLst>
            <pc:docMk/>
            <pc:sldMk cId="1767397705" sldId="261"/>
            <ac:spMk id="22" creationId="{B4D2420B-1DE4-4C3B-821F-6C8B8228AB09}"/>
          </ac:spMkLst>
        </pc:spChg>
        <pc:spChg chg="add del">
          <ac:chgData name="Kate Jones" userId="4a9fd575-894c-4f1c-886c-99f53615ea7e" providerId="ADAL" clId="{537B7E67-DC64-466E-B40B-9AB2C0DF637D}" dt="2019-12-28T21:19:23.318" v="1"/>
          <ac:spMkLst>
            <pc:docMk/>
            <pc:sldMk cId="1767397705" sldId="261"/>
            <ac:spMk id="23" creationId="{A7FFAAC2-5A2D-4B8C-A726-E9C1ED11B412}"/>
          </ac:spMkLst>
        </pc:spChg>
        <pc:spChg chg="add mod">
          <ac:chgData name="Kate Jones" userId="4a9fd575-894c-4f1c-886c-99f53615ea7e" providerId="ADAL" clId="{537B7E67-DC64-466E-B40B-9AB2C0DF637D}" dt="2019-12-28T21:25:41.285" v="55" actId="1076"/>
          <ac:spMkLst>
            <pc:docMk/>
            <pc:sldMk cId="1767397705" sldId="261"/>
            <ac:spMk id="24" creationId="{01D283D3-3905-4809-A3E5-59F386A08C08}"/>
          </ac:spMkLst>
        </pc:spChg>
        <pc:spChg chg="add mod">
          <ac:chgData name="Kate Jones" userId="4a9fd575-894c-4f1c-886c-99f53615ea7e" providerId="ADAL" clId="{537B7E67-DC64-466E-B40B-9AB2C0DF637D}" dt="2019-12-28T21:25:57.527" v="58" actId="1076"/>
          <ac:spMkLst>
            <pc:docMk/>
            <pc:sldMk cId="1767397705" sldId="261"/>
            <ac:spMk id="25" creationId="{6F34F6A7-DE49-4ECE-8FCA-B6775557C2B8}"/>
          </ac:spMkLst>
        </pc:spChg>
        <pc:spChg chg="add mod">
          <ac:chgData name="Kate Jones" userId="4a9fd575-894c-4f1c-886c-99f53615ea7e" providerId="ADAL" clId="{537B7E67-DC64-466E-B40B-9AB2C0DF637D}" dt="2019-12-28T21:20:47.479" v="18" actId="164"/>
          <ac:spMkLst>
            <pc:docMk/>
            <pc:sldMk cId="1767397705" sldId="261"/>
            <ac:spMk id="26" creationId="{CA9779D0-6C8E-4042-8E99-513C535D9AF0}"/>
          </ac:spMkLst>
        </pc:spChg>
        <pc:spChg chg="add mod">
          <ac:chgData name="Kate Jones" userId="4a9fd575-894c-4f1c-886c-99f53615ea7e" providerId="ADAL" clId="{537B7E67-DC64-466E-B40B-9AB2C0DF637D}" dt="2019-12-28T21:20:47.479" v="18" actId="164"/>
          <ac:spMkLst>
            <pc:docMk/>
            <pc:sldMk cId="1767397705" sldId="261"/>
            <ac:spMk id="27" creationId="{3489F900-7362-4713-9A54-20B7E4D5BE5B}"/>
          </ac:spMkLst>
        </pc:spChg>
        <pc:spChg chg="add mod">
          <ac:chgData name="Kate Jones" userId="4a9fd575-894c-4f1c-886c-99f53615ea7e" providerId="ADAL" clId="{537B7E67-DC64-466E-B40B-9AB2C0DF637D}" dt="2019-12-28T21:20:47.479" v="18" actId="164"/>
          <ac:spMkLst>
            <pc:docMk/>
            <pc:sldMk cId="1767397705" sldId="261"/>
            <ac:spMk id="28" creationId="{CA9021D3-D6A6-44C3-B248-4CAD2603021A}"/>
          </ac:spMkLst>
        </pc:spChg>
        <pc:spChg chg="add mod">
          <ac:chgData name="Kate Jones" userId="4a9fd575-894c-4f1c-886c-99f53615ea7e" providerId="ADAL" clId="{537B7E67-DC64-466E-B40B-9AB2C0DF637D}" dt="2019-12-28T21:20:47.479" v="18" actId="164"/>
          <ac:spMkLst>
            <pc:docMk/>
            <pc:sldMk cId="1767397705" sldId="261"/>
            <ac:spMk id="29" creationId="{D88589C7-9F71-4FEB-B2F6-FB8B35FC4381}"/>
          </ac:spMkLst>
        </pc:spChg>
        <pc:spChg chg="add mod">
          <ac:chgData name="Kate Jones" userId="4a9fd575-894c-4f1c-886c-99f53615ea7e" providerId="ADAL" clId="{537B7E67-DC64-466E-B40B-9AB2C0DF637D}" dt="2019-12-28T21:20:47.479" v="18" actId="164"/>
          <ac:spMkLst>
            <pc:docMk/>
            <pc:sldMk cId="1767397705" sldId="261"/>
            <ac:spMk id="30" creationId="{FB641250-9318-4E2E-9CB7-94BF6DC2D659}"/>
          </ac:spMkLst>
        </pc:spChg>
        <pc:spChg chg="add mod">
          <ac:chgData name="Kate Jones" userId="4a9fd575-894c-4f1c-886c-99f53615ea7e" providerId="ADAL" clId="{537B7E67-DC64-466E-B40B-9AB2C0DF637D}" dt="2019-12-28T21:20:47.479" v="18" actId="164"/>
          <ac:spMkLst>
            <pc:docMk/>
            <pc:sldMk cId="1767397705" sldId="261"/>
            <ac:spMk id="31" creationId="{BBE2FBE6-1E78-42DC-B6E2-77B124692464}"/>
          </ac:spMkLst>
        </pc:spChg>
        <pc:spChg chg="add mod">
          <ac:chgData name="Kate Jones" userId="4a9fd575-894c-4f1c-886c-99f53615ea7e" providerId="ADAL" clId="{537B7E67-DC64-466E-B40B-9AB2C0DF637D}" dt="2019-12-28T21:20:47.479" v="18" actId="164"/>
          <ac:spMkLst>
            <pc:docMk/>
            <pc:sldMk cId="1767397705" sldId="261"/>
            <ac:spMk id="32" creationId="{8668BAD5-D70C-4FF0-A8D0-337FA4EA4C01}"/>
          </ac:spMkLst>
        </pc:spChg>
        <pc:spChg chg="add mod">
          <ac:chgData name="Kate Jones" userId="4a9fd575-894c-4f1c-886c-99f53615ea7e" providerId="ADAL" clId="{537B7E67-DC64-466E-B40B-9AB2C0DF637D}" dt="2019-12-28T21:20:47.479" v="18" actId="164"/>
          <ac:spMkLst>
            <pc:docMk/>
            <pc:sldMk cId="1767397705" sldId="261"/>
            <ac:spMk id="33" creationId="{26C5FF65-BC4D-4A51-BD81-F48A168CCE78}"/>
          </ac:spMkLst>
        </pc:spChg>
        <pc:spChg chg="add mod">
          <ac:chgData name="Kate Jones" userId="4a9fd575-894c-4f1c-886c-99f53615ea7e" providerId="ADAL" clId="{537B7E67-DC64-466E-B40B-9AB2C0DF637D}" dt="2019-12-28T21:24:59.729" v="51" actId="1076"/>
          <ac:spMkLst>
            <pc:docMk/>
            <pc:sldMk cId="1767397705" sldId="261"/>
            <ac:spMk id="34" creationId="{E3D60DF1-40CE-4D9D-8D00-5D61AC13AB06}"/>
          </ac:spMkLst>
        </pc:spChg>
        <pc:grpChg chg="add mod">
          <ac:chgData name="Kate Jones" userId="4a9fd575-894c-4f1c-886c-99f53615ea7e" providerId="ADAL" clId="{537B7E67-DC64-466E-B40B-9AB2C0DF637D}" dt="2019-12-28T21:26:05.082" v="59" actId="1076"/>
          <ac:grpSpMkLst>
            <pc:docMk/>
            <pc:sldMk cId="1767397705" sldId="261"/>
            <ac:grpSpMk id="4" creationId="{BC17E68E-6FD8-4537-86B0-0D5EED7C14D1}"/>
          </ac:grpSpMkLst>
        </pc:grpChg>
        <pc:picChg chg="add del mod">
          <ac:chgData name="Kate Jones" userId="4a9fd575-894c-4f1c-886c-99f53615ea7e" providerId="ADAL" clId="{537B7E67-DC64-466E-B40B-9AB2C0DF637D}" dt="2019-12-28T21:19:54.677" v="11"/>
          <ac:picMkLst>
            <pc:docMk/>
            <pc:sldMk cId="1767397705" sldId="261"/>
            <ac:picMk id="3" creationId="{CFE60D5B-1E42-4889-8824-D7B6C5ECA54E}"/>
          </ac:picMkLst>
        </pc:picChg>
        <pc:picChg chg="mod">
          <ac:chgData name="Kate Jones" userId="4a9fd575-894c-4f1c-886c-99f53615ea7e" providerId="ADAL" clId="{537B7E67-DC64-466E-B40B-9AB2C0DF637D}" dt="2019-12-28T21:26:18.510" v="61" actId="1076"/>
          <ac:picMkLst>
            <pc:docMk/>
            <pc:sldMk cId="1767397705" sldId="261"/>
            <ac:picMk id="15" creationId="{4BE08186-CA5D-44DF-9B2D-DB400925CEA7}"/>
          </ac:picMkLst>
        </pc:picChg>
      </pc:sldChg>
    </pc:docChg>
  </pc:docChgLst>
  <pc:docChgLst>
    <pc:chgData name="Kate Jones" userId="4a9fd575-894c-4f1c-886c-99f53615ea7e" providerId="ADAL" clId="{DD02699A-1E5E-4C47-A16A-319F87686A83}"/>
    <pc:docChg chg="custSel modSld">
      <pc:chgData name="Kate Jones" userId="4a9fd575-894c-4f1c-886c-99f53615ea7e" providerId="ADAL" clId="{DD02699A-1E5E-4C47-A16A-319F87686A83}" dt="2020-01-14T16:23:28.286" v="19" actId="20577"/>
      <pc:docMkLst>
        <pc:docMk/>
      </pc:docMkLst>
      <pc:sldChg chg="modSp">
        <pc:chgData name="Kate Jones" userId="4a9fd575-894c-4f1c-886c-99f53615ea7e" providerId="ADAL" clId="{DD02699A-1E5E-4C47-A16A-319F87686A83}" dt="2020-01-14T16:22:59.781" v="3" actId="20577"/>
        <pc:sldMkLst>
          <pc:docMk/>
          <pc:sldMk cId="964281157" sldId="258"/>
        </pc:sldMkLst>
        <pc:spChg chg="mod">
          <ac:chgData name="Kate Jones" userId="4a9fd575-894c-4f1c-886c-99f53615ea7e" providerId="ADAL" clId="{DD02699A-1E5E-4C47-A16A-319F87686A83}" dt="2020-01-14T16:22:59.781" v="3" actId="20577"/>
          <ac:spMkLst>
            <pc:docMk/>
            <pc:sldMk cId="964281157" sldId="258"/>
            <ac:spMk id="2" creationId="{0CEE6EDC-C8BA-44A6-9E6D-CBB6D2C861B7}"/>
          </ac:spMkLst>
        </pc:spChg>
      </pc:sldChg>
      <pc:sldChg chg="modSp">
        <pc:chgData name="Kate Jones" userId="4a9fd575-894c-4f1c-886c-99f53615ea7e" providerId="ADAL" clId="{DD02699A-1E5E-4C47-A16A-319F87686A83}" dt="2020-01-14T16:23:13.507" v="9" actId="20577"/>
        <pc:sldMkLst>
          <pc:docMk/>
          <pc:sldMk cId="1905770559" sldId="259"/>
        </pc:sldMkLst>
        <pc:spChg chg="mod">
          <ac:chgData name="Kate Jones" userId="4a9fd575-894c-4f1c-886c-99f53615ea7e" providerId="ADAL" clId="{DD02699A-1E5E-4C47-A16A-319F87686A83}" dt="2020-01-14T16:23:13.507" v="9" actId="20577"/>
          <ac:spMkLst>
            <pc:docMk/>
            <pc:sldMk cId="1905770559" sldId="259"/>
            <ac:spMk id="7" creationId="{25CE9FF0-4E4C-487B-BFFB-1F05753004A8}"/>
          </ac:spMkLst>
        </pc:spChg>
      </pc:sldChg>
      <pc:sldChg chg="modSp">
        <pc:chgData name="Kate Jones" userId="4a9fd575-894c-4f1c-886c-99f53615ea7e" providerId="ADAL" clId="{DD02699A-1E5E-4C47-A16A-319F87686A83}" dt="2020-01-14T16:23:22.371" v="13" actId="20577"/>
        <pc:sldMkLst>
          <pc:docMk/>
          <pc:sldMk cId="800448885" sldId="260"/>
        </pc:sldMkLst>
        <pc:spChg chg="mod">
          <ac:chgData name="Kate Jones" userId="4a9fd575-894c-4f1c-886c-99f53615ea7e" providerId="ADAL" clId="{DD02699A-1E5E-4C47-A16A-319F87686A83}" dt="2020-01-14T16:23:22.371" v="13" actId="20577"/>
          <ac:spMkLst>
            <pc:docMk/>
            <pc:sldMk cId="800448885" sldId="260"/>
            <ac:spMk id="3" creationId="{6EE612FA-2C17-40B2-BBBD-D4E85D5F7557}"/>
          </ac:spMkLst>
        </pc:spChg>
      </pc:sldChg>
      <pc:sldChg chg="modSp">
        <pc:chgData name="Kate Jones" userId="4a9fd575-894c-4f1c-886c-99f53615ea7e" providerId="ADAL" clId="{DD02699A-1E5E-4C47-A16A-319F87686A83}" dt="2020-01-14T16:23:28.286" v="19" actId="20577"/>
        <pc:sldMkLst>
          <pc:docMk/>
          <pc:sldMk cId="1767397705" sldId="261"/>
        </pc:sldMkLst>
        <pc:spChg chg="mod">
          <ac:chgData name="Kate Jones" userId="4a9fd575-894c-4f1c-886c-99f53615ea7e" providerId="ADAL" clId="{DD02699A-1E5E-4C47-A16A-319F87686A83}" dt="2020-01-14T16:23:28.286" v="19" actId="20577"/>
          <ac:spMkLst>
            <pc:docMk/>
            <pc:sldMk cId="1767397705" sldId="261"/>
            <ac:spMk id="2" creationId="{49B1CD5E-484D-405E-8464-655C9C4B7C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04F8C2AA-FF7D-4FFD-96D8-E3A2B7E108B7}" type="datetimeFigureOut">
              <a:rPr lang="en-GB" smtClean="0"/>
              <a:t>14/01/2020</a:t>
            </a:fld>
            <a:endParaRPr lang="en-GB"/>
          </a:p>
        </p:txBody>
      </p:sp>
      <p:sp>
        <p:nvSpPr>
          <p:cNvPr id="4" name="Slide Image Placeholder 3"/>
          <p:cNvSpPr>
            <a:spLocks noGrp="1" noRot="1" noChangeAspect="1"/>
          </p:cNvSpPr>
          <p:nvPr>
            <p:ph type="sldImg" idx="2"/>
          </p:nvPr>
        </p:nvSpPr>
        <p:spPr>
          <a:xfrm>
            <a:off x="2232025" y="1247775"/>
            <a:ext cx="2333625"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591665E4-27E5-4368-8BC7-4A7FBFCEF8F3}" type="slidenum">
              <a:rPr lang="en-GB" smtClean="0"/>
              <a:t>‹#›</a:t>
            </a:fld>
            <a:endParaRPr lang="en-GB"/>
          </a:p>
        </p:txBody>
      </p:sp>
    </p:spTree>
    <p:extLst>
      <p:ext uri="{BB962C8B-B14F-4D97-AF65-F5344CB8AC3E}">
        <p14:creationId xmlns:p14="http://schemas.microsoft.com/office/powerpoint/2010/main" val="416988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E67EF2-EDF6-4ADB-81BF-353781413A1E}" type="datetime1">
              <a:rPr lang="en-GB" smtClean="0"/>
              <a:t>14/01/2020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79426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253A3B-CFFB-4BA7-882B-CD60450D5290}" type="datetime1">
              <a:rPr lang="en-GB" smtClean="0"/>
              <a:t>14/01/2020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00694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19D35-E9D2-4ABA-B85E-CB276A566BB9}" type="datetime1">
              <a:rPr lang="en-GB" smtClean="0"/>
              <a:t>14/01/2020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95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828E2-296F-445E-A309-93AB9E0F6DB4}" type="datetime1">
              <a:rPr lang="en-GB" smtClean="0"/>
              <a:t>14/01/2020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22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1B4BE-49EB-4B44-8EC4-BBE888A78F6F}" type="datetime1">
              <a:rPr lang="en-GB" smtClean="0"/>
              <a:t>14/01/2020</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508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DFCD37-9C1B-46EF-BF02-C1011F101945}" type="datetime1">
              <a:rPr lang="en-GB" smtClean="0"/>
              <a:t>14/01/2020</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8661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037B4A-DED4-45D9-85B4-3EEBA181458A}" type="datetime1">
              <a:rPr lang="en-GB" smtClean="0"/>
              <a:t>14/01/2020</a:t>
            </a:fld>
            <a:endParaRPr lang="en-GB"/>
          </a:p>
        </p:txBody>
      </p:sp>
      <p:sp>
        <p:nvSpPr>
          <p:cNvPr id="8" name="Footer Placeholder 7"/>
          <p:cNvSpPr>
            <a:spLocks noGrp="1"/>
          </p:cNvSpPr>
          <p:nvPr>
            <p:ph type="ftr" sz="quarter" idx="11"/>
          </p:nvPr>
        </p:nvSpPr>
        <p:spPr/>
        <p:txBody>
          <a:bodyPr/>
          <a:lstStyle/>
          <a:p>
            <a:r>
              <a:rPr lang="en-GB"/>
              <a:t>Copyright © 2019 Mathematics Mastery. </a:t>
            </a:r>
          </a:p>
        </p:txBody>
      </p:sp>
      <p:sp>
        <p:nvSpPr>
          <p:cNvPr id="9" name="Slide Number Placeholder 8"/>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14899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BBC1F7-BABF-41CB-B4A4-0D380D35F878}" type="datetime1">
              <a:rPr lang="en-GB" smtClean="0"/>
              <a:t>14/01/2020</a:t>
            </a:fld>
            <a:endParaRPr lang="en-GB"/>
          </a:p>
        </p:txBody>
      </p:sp>
      <p:sp>
        <p:nvSpPr>
          <p:cNvPr id="4" name="Footer Placeholder 3"/>
          <p:cNvSpPr>
            <a:spLocks noGrp="1"/>
          </p:cNvSpPr>
          <p:nvPr>
            <p:ph type="ftr" sz="quarter" idx="11"/>
          </p:nvPr>
        </p:nvSpPr>
        <p:spPr/>
        <p:txBody>
          <a:bodyPr/>
          <a:lstStyle/>
          <a:p>
            <a:r>
              <a:rPr lang="en-GB"/>
              <a:t>Copyright © 2019 Mathematics Mastery. </a:t>
            </a:r>
          </a:p>
        </p:txBody>
      </p:sp>
      <p:sp>
        <p:nvSpPr>
          <p:cNvPr id="5" name="Slide Number Placeholder 4"/>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9737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EB8A0-B1CB-4B5C-8A03-CDA3B9A5B5FF}" type="datetime1">
              <a:rPr lang="en-GB" smtClean="0"/>
              <a:t>14/01/2020</a:t>
            </a:fld>
            <a:endParaRPr lang="en-GB"/>
          </a:p>
        </p:txBody>
      </p:sp>
      <p:sp>
        <p:nvSpPr>
          <p:cNvPr id="3" name="Footer Placeholder 2"/>
          <p:cNvSpPr>
            <a:spLocks noGrp="1"/>
          </p:cNvSpPr>
          <p:nvPr>
            <p:ph type="ftr" sz="quarter" idx="11"/>
          </p:nvPr>
        </p:nvSpPr>
        <p:spPr/>
        <p:txBody>
          <a:bodyPr/>
          <a:lstStyle/>
          <a:p>
            <a:r>
              <a:rPr lang="en-GB"/>
              <a:t>Copyright © 2019 Mathematics Mastery. </a:t>
            </a:r>
          </a:p>
        </p:txBody>
      </p:sp>
      <p:sp>
        <p:nvSpPr>
          <p:cNvPr id="4" name="Slide Number Placeholder 3"/>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1148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3A8F3B-080D-4D24-B1A2-E76BFE995AAA}" type="datetime1">
              <a:rPr lang="en-GB" smtClean="0"/>
              <a:t>14/01/2020</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41874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604969-4713-4946-B2EB-0DDE991058BA}" type="datetime1">
              <a:rPr lang="en-GB" smtClean="0"/>
              <a:t>14/01/2020</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7970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B96DDDF-BFCB-4B61-8B68-B4CA8D636218}" type="datetime1">
              <a:rPr lang="en-GB" smtClean="0"/>
              <a:t>14/01/2020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Copyright © 2019 Mathematics Mastery.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D657AA-A2D0-47BA-9A6B-1E8C8328D798}" type="slidenum">
              <a:rPr lang="en-GB" smtClean="0"/>
              <a:t>‹#›</a:t>
            </a:fld>
            <a:endParaRPr lang="en-GB"/>
          </a:p>
        </p:txBody>
      </p:sp>
    </p:spTree>
    <p:extLst>
      <p:ext uri="{BB962C8B-B14F-4D97-AF65-F5344CB8AC3E}">
        <p14:creationId xmlns:p14="http://schemas.microsoft.com/office/powerpoint/2010/main" val="1639852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bc.co.uk/teach/supermovers/ks1-maths-fractions-with-joe-tracini/zmjy2s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28E31-651A-408C-A6A7-D6400FE65A60}"/>
              </a:ext>
            </a:extLst>
          </p:cNvPr>
          <p:cNvPicPr>
            <a:picLocks noChangeAspect="1"/>
          </p:cNvPicPr>
          <p:nvPr/>
        </p:nvPicPr>
        <p:blipFill>
          <a:blip r:embed="rId2"/>
          <a:stretch>
            <a:fillRect/>
          </a:stretch>
        </p:blipFill>
        <p:spPr>
          <a:xfrm>
            <a:off x="0" y="7083307"/>
            <a:ext cx="4401693" cy="2822693"/>
          </a:xfrm>
          <a:prstGeom prst="rect">
            <a:avLst/>
          </a:prstGeom>
        </p:spPr>
      </p:pic>
      <p:grpSp>
        <p:nvGrpSpPr>
          <p:cNvPr id="5" name="Group 4">
            <a:extLst>
              <a:ext uri="{FF2B5EF4-FFF2-40B4-BE49-F238E27FC236}">
                <a16:creationId xmlns:a16="http://schemas.microsoft.com/office/drawing/2014/main" id="{CFCBFE2C-BDA2-4926-97B3-8AEF5C3990F6}"/>
              </a:ext>
            </a:extLst>
          </p:cNvPr>
          <p:cNvGrpSpPr>
            <a:grpSpLocks/>
          </p:cNvGrpSpPr>
          <p:nvPr/>
        </p:nvGrpSpPr>
        <p:grpSpPr bwMode="auto">
          <a:xfrm>
            <a:off x="231499" y="1366915"/>
            <a:ext cx="6395002" cy="1472413"/>
            <a:chOff x="392933" y="77199"/>
            <a:chExt cx="6400258" cy="1597169"/>
          </a:xfrm>
        </p:grpSpPr>
        <p:sp>
          <p:nvSpPr>
            <p:cNvPr id="6" name="Rectangle 5">
              <a:extLst>
                <a:ext uri="{FF2B5EF4-FFF2-40B4-BE49-F238E27FC236}">
                  <a16:creationId xmlns:a16="http://schemas.microsoft.com/office/drawing/2014/main" id="{BA5D3A45-D414-4A41-AAC4-FA9E086898EF}"/>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A1A0EE-3433-41A3-921E-14DC017AFD14}"/>
                </a:ext>
              </a:extLst>
            </p:cNvPr>
            <p:cNvSpPr>
              <a:spLocks noChangeArrowheads="1"/>
            </p:cNvSpPr>
            <p:nvPr/>
          </p:nvSpPr>
          <p:spPr bwMode="auto">
            <a:xfrm>
              <a:off x="392933" y="687341"/>
              <a:ext cx="5430428" cy="83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b="1">
                  <a:solidFill>
                    <a:schemeClr val="bg1"/>
                  </a:solidFill>
                  <a:latin typeface="Arial" panose="020B0604020202020204" pitchFamily="34" charset="0"/>
                  <a:cs typeface="Arial" panose="020B0604020202020204" pitchFamily="34" charset="0"/>
                </a:rPr>
                <a:t>Parent Maths Pack</a:t>
              </a:r>
            </a:p>
          </p:txBody>
        </p:sp>
        <p:sp>
          <p:nvSpPr>
            <p:cNvPr id="8" name="Oval 7">
              <a:extLst>
                <a:ext uri="{FF2B5EF4-FFF2-40B4-BE49-F238E27FC236}">
                  <a16:creationId xmlns:a16="http://schemas.microsoft.com/office/drawing/2014/main" id="{55509E95-56AB-44AA-886F-2BC69C5C855F}"/>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9AD95D34-A276-453F-A985-A1FD85663E82}"/>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Year 2</a:t>
            </a:r>
          </a:p>
        </p:txBody>
      </p:sp>
      <p:sp>
        <p:nvSpPr>
          <p:cNvPr id="10" name="Rectangle 9">
            <a:extLst>
              <a:ext uri="{FF2B5EF4-FFF2-40B4-BE49-F238E27FC236}">
                <a16:creationId xmlns:a16="http://schemas.microsoft.com/office/drawing/2014/main" id="{0D46E391-06A5-44C0-AEAF-60A61C29800D}"/>
              </a:ext>
            </a:extLst>
          </p:cNvPr>
          <p:cNvSpPr/>
          <p:nvPr/>
        </p:nvSpPr>
        <p:spPr>
          <a:xfrm>
            <a:off x="1619974" y="939638"/>
            <a:ext cx="2974192"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Spring Term</a:t>
            </a:r>
          </a:p>
        </p:txBody>
      </p:sp>
      <p:sp>
        <p:nvSpPr>
          <p:cNvPr id="11" name="Rectangle 10">
            <a:extLst>
              <a:ext uri="{FF2B5EF4-FFF2-40B4-BE49-F238E27FC236}">
                <a16:creationId xmlns:a16="http://schemas.microsoft.com/office/drawing/2014/main" id="{3F6A7C65-B36D-4AA9-A8CB-F69C6867C970}"/>
              </a:ext>
            </a:extLst>
          </p:cNvPr>
          <p:cNvSpPr/>
          <p:nvPr/>
        </p:nvSpPr>
        <p:spPr>
          <a:xfrm>
            <a:off x="303051" y="3222532"/>
            <a:ext cx="6279171" cy="36766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Focus: Fractions and shape</a:t>
            </a:r>
          </a:p>
          <a:p>
            <a:pPr algn="ctr"/>
            <a:r>
              <a:rPr lang="en-GB" sz="2000" dirty="0">
                <a:solidFill>
                  <a:schemeClr val="tx1"/>
                </a:solidFill>
                <a:latin typeface="Arial" panose="020B0604020202020204" pitchFamily="34" charset="0"/>
                <a:cs typeface="Arial" panose="020B0604020202020204" pitchFamily="34" charset="0"/>
              </a:rPr>
              <a:t>This pack includes:</a:t>
            </a:r>
          </a:p>
          <a:p>
            <a:pPr algn="ctr"/>
            <a:endParaRPr lang="en-GB" sz="2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An overview of Mathematics Mastery</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Learning overview for this term</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Key vocabulary </a:t>
            </a:r>
          </a:p>
          <a:p>
            <a:pPr marL="285750" indent="-285750" algn="ctr">
              <a:buFont typeface="Arial" panose="020B0604020202020204" pitchFamily="34" charset="0"/>
              <a:buChar char="•"/>
            </a:pPr>
            <a:r>
              <a:rPr lang="en-GB" sz="2000" dirty="0">
                <a:solidFill>
                  <a:schemeClr val="tx1"/>
                </a:solidFill>
                <a:latin typeface="Arial"/>
                <a:cs typeface="Arial"/>
              </a:rPr>
              <a:t>Big Pictures</a:t>
            </a:r>
            <a:endParaRPr lang="en-GB" sz="2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Games to play at home</a:t>
            </a:r>
          </a:p>
          <a:p>
            <a:pPr marL="285750" indent="-285750" algn="ct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875F66D-ADF4-4A1D-8654-5A25B7FC7C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451" y="7887383"/>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2F92F9C-171A-47E7-9D5D-508CF79B2BF0}"/>
              </a:ext>
            </a:extLst>
          </p:cNvPr>
          <p:cNvSpPr>
            <a:spLocks noGrp="1"/>
          </p:cNvSpPr>
          <p:nvPr>
            <p:ph type="ftr" sz="quarter" idx="11"/>
          </p:nvPr>
        </p:nvSpPr>
        <p:spPr>
          <a:xfrm>
            <a:off x="4543425" y="9462417"/>
            <a:ext cx="2314575" cy="527403"/>
          </a:xfrm>
        </p:spPr>
        <p:txBody>
          <a:bodyPr/>
          <a:lstStyle/>
          <a:p>
            <a:r>
              <a:rPr lang="en-GB" dirty="0"/>
              <a:t>Copyright © 2020 Mathematics Mastery. </a:t>
            </a:r>
          </a:p>
        </p:txBody>
      </p:sp>
    </p:spTree>
    <p:extLst>
      <p:ext uri="{BB962C8B-B14F-4D97-AF65-F5344CB8AC3E}">
        <p14:creationId xmlns:p14="http://schemas.microsoft.com/office/powerpoint/2010/main" val="352554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2">
            <a:extLst>
              <a:ext uri="{FF2B5EF4-FFF2-40B4-BE49-F238E27FC236}">
                <a16:creationId xmlns:a16="http://schemas.microsoft.com/office/drawing/2014/main" id="{74DF59A9-4DC6-4FA8-979B-755FB830EF34}"/>
              </a:ext>
            </a:extLst>
          </p:cNvPr>
          <p:cNvSpPr/>
          <p:nvPr/>
        </p:nvSpPr>
        <p:spPr>
          <a:xfrm>
            <a:off x="2738092" y="2917903"/>
            <a:ext cx="1565672" cy="1350169"/>
          </a:xfrm>
          <a:prstGeom prst="triangle">
            <a:avLst/>
          </a:prstGeom>
          <a:solidFill>
            <a:srgbClr val="0074AC"/>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0" name="Isosceles Triangle 3">
            <a:extLst>
              <a:ext uri="{FF2B5EF4-FFF2-40B4-BE49-F238E27FC236}">
                <a16:creationId xmlns:a16="http://schemas.microsoft.com/office/drawing/2014/main" id="{60198415-C206-4C97-8086-9DACC439F5B6}"/>
              </a:ext>
            </a:extLst>
          </p:cNvPr>
          <p:cNvSpPr/>
          <p:nvPr/>
        </p:nvSpPr>
        <p:spPr>
          <a:xfrm>
            <a:off x="3602486" y="4446665"/>
            <a:ext cx="1565672" cy="1350169"/>
          </a:xfrm>
          <a:prstGeom prst="triangle">
            <a:avLst/>
          </a:prstGeom>
          <a:solidFill>
            <a:srgbClr val="7344A3"/>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1" name="Isosceles Triangle 4">
            <a:extLst>
              <a:ext uri="{FF2B5EF4-FFF2-40B4-BE49-F238E27FC236}">
                <a16:creationId xmlns:a16="http://schemas.microsoft.com/office/drawing/2014/main" id="{69FA27E1-419B-4B76-8C81-9EFAE2B7604E}"/>
              </a:ext>
            </a:extLst>
          </p:cNvPr>
          <p:cNvSpPr/>
          <p:nvPr/>
        </p:nvSpPr>
        <p:spPr>
          <a:xfrm rot="10800000">
            <a:off x="2738092" y="4368084"/>
            <a:ext cx="1565672" cy="1350169"/>
          </a:xfrm>
          <a:prstGeom prst="triangle">
            <a:avLst/>
          </a:prstGeom>
          <a:solidFill>
            <a:srgbClr val="E40045"/>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2" name="Isosceles Triangle 5">
            <a:extLst>
              <a:ext uri="{FF2B5EF4-FFF2-40B4-BE49-F238E27FC236}">
                <a16:creationId xmlns:a16="http://schemas.microsoft.com/office/drawing/2014/main" id="{4F0A2263-69D2-4654-B018-F26B6BF7C6C7}"/>
              </a:ext>
            </a:extLst>
          </p:cNvPr>
          <p:cNvSpPr/>
          <p:nvPr/>
        </p:nvSpPr>
        <p:spPr>
          <a:xfrm>
            <a:off x="1873698" y="4446665"/>
            <a:ext cx="1566863" cy="1350169"/>
          </a:xfrm>
          <a:prstGeom prst="triangle">
            <a:avLst/>
          </a:prstGeom>
          <a:solidFill>
            <a:srgbClr val="FF8C00"/>
          </a:solidFill>
          <a:ln w="25400" cap="flat" cmpd="sng" algn="ctr">
            <a:noFill/>
            <a:prstDash val="solid"/>
          </a:ln>
          <a:effectLst/>
        </p:spPr>
        <p:txBody>
          <a:bodyPr anchor="ctr"/>
          <a:lstStyle/>
          <a:p>
            <a:pPr defTabSz="685800">
              <a:defRPr/>
            </a:pPr>
            <a:endParaRPr lang="en-GB" sz="900" b="1" kern="0">
              <a:solidFill>
                <a:prstClr val="black"/>
              </a:solidFill>
              <a:latin typeface="Arial" panose="020B0604020202020204" pitchFamily="34" charset="0"/>
              <a:cs typeface="Arial" panose="020B0604020202020204" pitchFamily="34" charset="0"/>
            </a:endParaRPr>
          </a:p>
        </p:txBody>
      </p:sp>
      <p:sp>
        <p:nvSpPr>
          <p:cNvPr id="13" name="TextBox 22">
            <a:extLst>
              <a:ext uri="{FF2B5EF4-FFF2-40B4-BE49-F238E27FC236}">
                <a16:creationId xmlns:a16="http://schemas.microsoft.com/office/drawing/2014/main" id="{52954958-69FD-4B56-997C-3B899322C0C7}"/>
              </a:ext>
            </a:extLst>
          </p:cNvPr>
          <p:cNvSpPr txBox="1">
            <a:spLocks noChangeArrowheads="1"/>
          </p:cNvSpPr>
          <p:nvPr/>
        </p:nvSpPr>
        <p:spPr bwMode="auto">
          <a:xfrm>
            <a:off x="2886801" y="4429252"/>
            <a:ext cx="1268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Mathematical problem solving</a:t>
            </a:r>
          </a:p>
        </p:txBody>
      </p:sp>
      <p:sp>
        <p:nvSpPr>
          <p:cNvPr id="14" name="TextBox 23">
            <a:extLst>
              <a:ext uri="{FF2B5EF4-FFF2-40B4-BE49-F238E27FC236}">
                <a16:creationId xmlns:a16="http://schemas.microsoft.com/office/drawing/2014/main" id="{D3196F73-C377-4F7F-B822-5561A6719639}"/>
              </a:ext>
            </a:extLst>
          </p:cNvPr>
          <p:cNvSpPr txBox="1">
            <a:spLocks noChangeArrowheads="1"/>
          </p:cNvSpPr>
          <p:nvPr/>
        </p:nvSpPr>
        <p:spPr bwMode="auto">
          <a:xfrm>
            <a:off x="2819054" y="3783324"/>
            <a:ext cx="1403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Conceptual</a:t>
            </a:r>
            <a:r>
              <a:rPr lang="en-GB" altLang="en-US" sz="1200" b="1" kern="0">
                <a:solidFill>
                  <a:srgbClr val="E6E6E6"/>
                </a:solidFill>
                <a:latin typeface="Arial" panose="020B0604020202020204" pitchFamily="34" charset="0"/>
                <a:cs typeface="Arial" panose="020B0604020202020204" pitchFamily="34" charset="0"/>
              </a:rPr>
              <a:t> </a:t>
            </a:r>
            <a:r>
              <a:rPr lang="en-GB" altLang="en-US" sz="1200" b="1" kern="0">
                <a:solidFill>
                  <a:schemeClr val="bg1"/>
                </a:solidFill>
                <a:latin typeface="Arial" panose="020B0604020202020204" pitchFamily="34" charset="0"/>
                <a:cs typeface="Arial" panose="020B0604020202020204" pitchFamily="34" charset="0"/>
              </a:rPr>
              <a:t>understanding</a:t>
            </a:r>
          </a:p>
        </p:txBody>
      </p:sp>
      <p:sp>
        <p:nvSpPr>
          <p:cNvPr id="15" name="TextBox 24">
            <a:extLst>
              <a:ext uri="{FF2B5EF4-FFF2-40B4-BE49-F238E27FC236}">
                <a16:creationId xmlns:a16="http://schemas.microsoft.com/office/drawing/2014/main" id="{DF9AFA44-4F1C-4B78-AD1D-2B2C0EDBD647}"/>
              </a:ext>
            </a:extLst>
          </p:cNvPr>
          <p:cNvSpPr txBox="1">
            <a:spLocks noChangeArrowheads="1"/>
          </p:cNvSpPr>
          <p:nvPr/>
        </p:nvSpPr>
        <p:spPr bwMode="auto">
          <a:xfrm>
            <a:off x="3696631" y="5312086"/>
            <a:ext cx="1420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Language &amp; communication</a:t>
            </a:r>
          </a:p>
        </p:txBody>
      </p:sp>
      <p:sp>
        <p:nvSpPr>
          <p:cNvPr id="16" name="TextBox 25">
            <a:extLst>
              <a:ext uri="{FF2B5EF4-FFF2-40B4-BE49-F238E27FC236}">
                <a16:creationId xmlns:a16="http://schemas.microsoft.com/office/drawing/2014/main" id="{D4DA2CA1-F193-4A64-857D-A220A66A702D}"/>
              </a:ext>
            </a:extLst>
          </p:cNvPr>
          <p:cNvSpPr txBox="1">
            <a:spLocks noChangeArrowheads="1"/>
          </p:cNvSpPr>
          <p:nvPr/>
        </p:nvSpPr>
        <p:spPr bwMode="auto">
          <a:xfrm>
            <a:off x="2044938" y="5344174"/>
            <a:ext cx="122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Arial" panose="020B0604020202020204" pitchFamily="34" charset="0"/>
                <a:cs typeface="Arial" panose="020B0604020202020204" pitchFamily="34" charset="0"/>
              </a:rPr>
              <a:t>Mathematical thinking</a:t>
            </a:r>
          </a:p>
        </p:txBody>
      </p:sp>
      <p:sp>
        <p:nvSpPr>
          <p:cNvPr id="17" name="TextBox 16">
            <a:extLst>
              <a:ext uri="{FF2B5EF4-FFF2-40B4-BE49-F238E27FC236}">
                <a16:creationId xmlns:a16="http://schemas.microsoft.com/office/drawing/2014/main" id="{43C36651-95AF-4B28-9D9E-73A884677BDF}"/>
              </a:ext>
            </a:extLst>
          </p:cNvPr>
          <p:cNvSpPr txBox="1"/>
          <p:nvPr/>
        </p:nvSpPr>
        <p:spPr>
          <a:xfrm>
            <a:off x="4420448" y="2628960"/>
            <a:ext cx="2075309" cy="830997"/>
          </a:xfrm>
          <a:prstGeom prst="rect">
            <a:avLst/>
          </a:prstGeom>
          <a:noFill/>
          <a:ln w="19050">
            <a:solidFill>
              <a:srgbClr val="E40045"/>
            </a:solidFill>
          </a:ln>
        </p:spPr>
        <p:txBody>
          <a:bodyPr wrap="square" rtlCol="0">
            <a:spAutoFit/>
          </a:bodyPr>
          <a:lstStyle/>
          <a:p>
            <a:pPr algn="ctr"/>
            <a:r>
              <a:rPr lang="en-US" sz="1200">
                <a:latin typeface="Arial" panose="020B0604020202020204" pitchFamily="34" charset="0"/>
                <a:cs typeface="Arial" panose="020B0604020202020204" pitchFamily="34" charset="0"/>
              </a:rPr>
              <a:t>Representing concepts using </a:t>
            </a:r>
            <a:r>
              <a:rPr lang="en-US" sz="1200" b="1">
                <a:latin typeface="Arial" panose="020B0604020202020204" pitchFamily="34" charset="0"/>
                <a:cs typeface="Arial" panose="020B0604020202020204" pitchFamily="34" charset="0"/>
              </a:rPr>
              <a:t>objects</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pictures</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words</a:t>
            </a:r>
            <a:r>
              <a:rPr lang="en-US" sz="1200">
                <a:latin typeface="Arial" panose="020B0604020202020204" pitchFamily="34" charset="0"/>
                <a:cs typeface="Arial" panose="020B0604020202020204" pitchFamily="34" charset="0"/>
              </a:rPr>
              <a:t> and </a:t>
            </a:r>
            <a:r>
              <a:rPr lang="en-US" sz="1200" b="1">
                <a:latin typeface="Arial" panose="020B0604020202020204" pitchFamily="34" charset="0"/>
                <a:cs typeface="Arial" panose="020B0604020202020204" pitchFamily="34" charset="0"/>
              </a:rPr>
              <a:t>symbols;</a:t>
            </a:r>
            <a:r>
              <a:rPr lang="en-US" sz="1200">
                <a:latin typeface="Arial" panose="020B0604020202020204" pitchFamily="34" charset="0"/>
                <a:cs typeface="Arial" panose="020B0604020202020204" pitchFamily="34" charset="0"/>
              </a:rPr>
              <a:t> making </a:t>
            </a:r>
            <a:r>
              <a:rPr lang="en-US" sz="1200" b="1">
                <a:latin typeface="Arial" panose="020B0604020202020204" pitchFamily="34" charset="0"/>
                <a:cs typeface="Arial" panose="020B0604020202020204" pitchFamily="34" charset="0"/>
              </a:rPr>
              <a:t>connections</a:t>
            </a:r>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FC7558D-4B24-48CD-B896-441CB39F52A4}"/>
              </a:ext>
            </a:extLst>
          </p:cNvPr>
          <p:cNvSpPr txBox="1"/>
          <p:nvPr/>
        </p:nvSpPr>
        <p:spPr>
          <a:xfrm>
            <a:off x="4789394" y="4014155"/>
            <a:ext cx="2044781" cy="830997"/>
          </a:xfrm>
          <a:prstGeom prst="rect">
            <a:avLst/>
          </a:prstGeom>
          <a:noFill/>
          <a:ln w="19050">
            <a:solidFill>
              <a:srgbClr val="E40045"/>
            </a:solidFill>
          </a:ln>
        </p:spPr>
        <p:txBody>
          <a:bodyPr wrap="square" rtlCol="0">
            <a:spAutoFit/>
          </a:bodyPr>
          <a:lstStyle/>
          <a:p>
            <a:pPr algn="ctr"/>
            <a:r>
              <a:rPr lang="en-US" sz="1200" b="1">
                <a:latin typeface="Arial" panose="020B0604020202020204" pitchFamily="34" charset="0"/>
                <a:cs typeface="Arial" panose="020B0604020202020204" pitchFamily="34" charset="0"/>
              </a:rPr>
              <a:t>Explaining</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justifying</a:t>
            </a:r>
            <a:r>
              <a:rPr lang="en-US" sz="1200">
                <a:latin typeface="Arial" panose="020B0604020202020204" pitchFamily="34" charset="0"/>
                <a:cs typeface="Arial" panose="020B0604020202020204" pitchFamily="34" charset="0"/>
              </a:rPr>
              <a:t> and </a:t>
            </a:r>
            <a:r>
              <a:rPr lang="en-US" sz="1200" b="1">
                <a:latin typeface="Arial" panose="020B0604020202020204" pitchFamily="34" charset="0"/>
                <a:cs typeface="Arial" panose="020B0604020202020204" pitchFamily="34" charset="0"/>
              </a:rPr>
              <a:t>discussing</a:t>
            </a:r>
            <a:r>
              <a:rPr lang="en-US" sz="1200">
                <a:latin typeface="Arial" panose="020B0604020202020204" pitchFamily="34" charset="0"/>
                <a:cs typeface="Arial" panose="020B0604020202020204" pitchFamily="34" charset="0"/>
              </a:rPr>
              <a:t> using </a:t>
            </a:r>
            <a:r>
              <a:rPr lang="en-US" sz="1200" b="1">
                <a:latin typeface="Arial" panose="020B0604020202020204" pitchFamily="34" charset="0"/>
                <a:cs typeface="Arial" panose="020B0604020202020204" pitchFamily="34" charset="0"/>
              </a:rPr>
              <a:t>accurate</a:t>
            </a:r>
            <a:r>
              <a:rPr lang="en-US" sz="1200">
                <a:latin typeface="Arial" panose="020B0604020202020204" pitchFamily="34" charset="0"/>
                <a:cs typeface="Arial" panose="020B0604020202020204" pitchFamily="34" charset="0"/>
              </a:rPr>
              <a:t> mathematical language</a:t>
            </a:r>
          </a:p>
        </p:txBody>
      </p:sp>
      <p:sp>
        <p:nvSpPr>
          <p:cNvPr id="21" name="TextBox 20">
            <a:extLst>
              <a:ext uri="{FF2B5EF4-FFF2-40B4-BE49-F238E27FC236}">
                <a16:creationId xmlns:a16="http://schemas.microsoft.com/office/drawing/2014/main" id="{AD62501C-EC55-46D0-854E-1660FE856321}"/>
              </a:ext>
            </a:extLst>
          </p:cNvPr>
          <p:cNvSpPr txBox="1"/>
          <p:nvPr/>
        </p:nvSpPr>
        <p:spPr>
          <a:xfrm>
            <a:off x="207681" y="3448616"/>
            <a:ext cx="2266528" cy="1200329"/>
          </a:xfrm>
          <a:prstGeom prst="rect">
            <a:avLst/>
          </a:prstGeom>
          <a:noFill/>
          <a:ln w="19050">
            <a:solidFill>
              <a:srgbClr val="E40045"/>
            </a:solidFill>
          </a:ln>
        </p:spPr>
        <p:txBody>
          <a:bodyPr wrap="square" rtlCol="0" anchor="t">
            <a:spAutoFit/>
          </a:bodyPr>
          <a:lstStyle/>
          <a:p>
            <a:pPr algn="ctr"/>
            <a:r>
              <a:rPr lang="en-US" sz="1200">
                <a:latin typeface="Arial"/>
                <a:cs typeface="Arial"/>
              </a:rPr>
              <a:t>Making </a:t>
            </a:r>
            <a:r>
              <a:rPr lang="en-US" sz="1200" b="1">
                <a:latin typeface="Arial"/>
                <a:cs typeface="Arial"/>
              </a:rPr>
              <a:t>conjectures</a:t>
            </a:r>
            <a:r>
              <a:rPr lang="en-US" sz="1200">
                <a:latin typeface="Arial"/>
                <a:cs typeface="Arial"/>
              </a:rPr>
              <a:t>, trying out specific </a:t>
            </a:r>
            <a:r>
              <a:rPr lang="en-US" sz="1200" b="1">
                <a:latin typeface="Arial"/>
                <a:cs typeface="Arial"/>
              </a:rPr>
              <a:t>examples</a:t>
            </a:r>
            <a:r>
              <a:rPr lang="en-US" sz="1200">
                <a:latin typeface="Arial"/>
                <a:cs typeface="Arial"/>
              </a:rPr>
              <a:t>, </a:t>
            </a:r>
            <a:r>
              <a:rPr lang="en-US" sz="1200" b="1" err="1">
                <a:latin typeface="Arial"/>
                <a:cs typeface="Arial"/>
              </a:rPr>
              <a:t>organising</a:t>
            </a:r>
            <a:r>
              <a:rPr lang="en-US" sz="1200">
                <a:latin typeface="Arial"/>
                <a:cs typeface="Arial"/>
              </a:rPr>
              <a:t>, </a:t>
            </a:r>
            <a:r>
              <a:rPr lang="en-US" sz="1200" b="1">
                <a:latin typeface="Arial"/>
                <a:cs typeface="Arial"/>
              </a:rPr>
              <a:t>comparing</a:t>
            </a:r>
            <a:r>
              <a:rPr lang="en-US" sz="1200">
                <a:latin typeface="Arial"/>
                <a:cs typeface="Arial"/>
              </a:rPr>
              <a:t>, looking for </a:t>
            </a:r>
            <a:r>
              <a:rPr lang="en-US" sz="1200" b="1">
                <a:latin typeface="Arial"/>
                <a:cs typeface="Arial"/>
              </a:rPr>
              <a:t>patterns</a:t>
            </a:r>
            <a:r>
              <a:rPr lang="en-US" sz="1200">
                <a:latin typeface="Arial"/>
                <a:cs typeface="Arial"/>
              </a:rPr>
              <a:t> and </a:t>
            </a:r>
            <a:r>
              <a:rPr lang="en-US" sz="1200" b="1" err="1">
                <a:latin typeface="Arial"/>
                <a:cs typeface="Arial"/>
              </a:rPr>
              <a:t>generalising</a:t>
            </a:r>
            <a:endParaRPr lang="en-US" sz="1200" b="1" err="1">
              <a:latin typeface="Arial" panose="020B0604020202020204" pitchFamily="34" charset="0"/>
              <a:cs typeface="Arial" panose="020B0604020202020204" pitchFamily="34" charset="0"/>
            </a:endParaRPr>
          </a:p>
          <a:p>
            <a:pPr algn="ctr"/>
            <a:endParaRPr lang="en-US" sz="1200"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F2BF90F-5B9D-48C0-A134-0006DA1B1AA3}"/>
              </a:ext>
            </a:extLst>
          </p:cNvPr>
          <p:cNvSpPr txBox="1"/>
          <p:nvPr/>
        </p:nvSpPr>
        <p:spPr>
          <a:xfrm>
            <a:off x="2498536" y="5973751"/>
            <a:ext cx="2044781" cy="461665"/>
          </a:xfrm>
          <a:prstGeom prst="rect">
            <a:avLst/>
          </a:prstGeom>
          <a:noFill/>
          <a:ln w="19050">
            <a:solidFill>
              <a:srgbClr val="E40045"/>
            </a:solidFill>
          </a:ln>
        </p:spPr>
        <p:txBody>
          <a:bodyPr wrap="square" rtlCol="0">
            <a:spAutoFit/>
          </a:bodyPr>
          <a:lstStyle/>
          <a:p>
            <a:pPr algn="ctr"/>
            <a:r>
              <a:rPr lang="en-US" sz="1200" b="1">
                <a:latin typeface="Arial" panose="020B0604020202020204" pitchFamily="34" charset="0"/>
                <a:cs typeface="Arial" panose="020B0604020202020204" pitchFamily="34" charset="0"/>
              </a:rPr>
              <a:t>Central to learning mathematics</a:t>
            </a:r>
            <a:endParaRPr lang="en-US" sz="120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B88FC7D3-C174-4C59-AC36-45FA3DF4ABD9}"/>
              </a:ext>
            </a:extLst>
          </p:cNvPr>
          <p:cNvCxnSpPr/>
          <p:nvPr/>
        </p:nvCxnSpPr>
        <p:spPr>
          <a:xfrm flipV="1">
            <a:off x="3520926" y="5701925"/>
            <a:ext cx="0" cy="231004"/>
          </a:xfrm>
          <a:prstGeom prst="line">
            <a:avLst/>
          </a:prstGeom>
          <a:ln w="19050">
            <a:solidFill>
              <a:srgbClr val="E40045"/>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ECFFAD5-F7B4-44F7-A86A-726C9D1DF0D3}"/>
              </a:ext>
            </a:extLst>
          </p:cNvPr>
          <p:cNvCxnSpPr>
            <a:cxnSpLocks/>
            <a:stCxn id="12" idx="1"/>
            <a:endCxn id="21" idx="2"/>
          </p:cNvCxnSpPr>
          <p:nvPr/>
        </p:nvCxnSpPr>
        <p:spPr>
          <a:xfrm flipH="1" flipV="1">
            <a:off x="1340945" y="4648945"/>
            <a:ext cx="924469" cy="472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6D45B5-31E9-4BA8-AF75-A786CF4BA352}"/>
              </a:ext>
            </a:extLst>
          </p:cNvPr>
          <p:cNvCxnSpPr>
            <a:cxnSpLocks/>
            <a:stCxn id="19" idx="2"/>
            <a:endCxn id="10" idx="5"/>
          </p:cNvCxnSpPr>
          <p:nvPr/>
        </p:nvCxnSpPr>
        <p:spPr>
          <a:xfrm flipH="1">
            <a:off x="4776740" y="4845152"/>
            <a:ext cx="1035045" cy="2765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F5A85A-5D47-42BE-86B4-4020FF6FD7A1}"/>
              </a:ext>
            </a:extLst>
          </p:cNvPr>
          <p:cNvCxnSpPr>
            <a:cxnSpLocks/>
            <a:stCxn id="17" idx="1"/>
            <a:endCxn id="9" idx="5"/>
          </p:cNvCxnSpPr>
          <p:nvPr/>
        </p:nvCxnSpPr>
        <p:spPr>
          <a:xfrm flipH="1">
            <a:off x="3912346" y="3044459"/>
            <a:ext cx="508102" cy="5485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B905A2A-3B2C-491B-AEFB-EF62EA1F65A2}"/>
              </a:ext>
            </a:extLst>
          </p:cNvPr>
          <p:cNvSpPr/>
          <p:nvPr/>
        </p:nvSpPr>
        <p:spPr>
          <a:xfrm>
            <a:off x="310153" y="918980"/>
            <a:ext cx="6421543" cy="142404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a:solidFill>
                  <a:schemeClr val="tx1"/>
                </a:solidFill>
                <a:latin typeface="Arial" panose="020B0604020202020204" pitchFamily="34" charset="0"/>
                <a:cs typeface="Arial" panose="020B0604020202020204" pitchFamily="34" charset="0"/>
              </a:rPr>
              <a:t>What is ‘Mastery’?</a:t>
            </a:r>
          </a:p>
          <a:p>
            <a:pPr algn="ctr"/>
            <a:r>
              <a:rPr lang="en-GB" sz="1300">
                <a:solidFill>
                  <a:schemeClr val="tx1"/>
                </a:solidFill>
                <a:latin typeface="Arial"/>
                <a:cs typeface="Arial"/>
              </a:rPr>
              <a:t> The ‘mastery approach’ to teaching mathematics is the underlying principle of Mathematics Mastery. Instead of learning mathematical procedures by rote, we want your child to build a deep understanding of concepts which will enable them to apply their learning in different situations. To achieve this we aim to develop pupils’ </a:t>
            </a:r>
            <a:r>
              <a:rPr lang="en-GB" sz="1300" b="1">
                <a:solidFill>
                  <a:schemeClr val="tx1"/>
                </a:solidFill>
                <a:latin typeface="Arial"/>
                <a:cs typeface="Arial"/>
              </a:rPr>
              <a:t>Conceptual Understanding, Mathematical Thinking </a:t>
            </a:r>
            <a:r>
              <a:rPr lang="en-GB" sz="1300">
                <a:solidFill>
                  <a:schemeClr val="tx1"/>
                </a:solidFill>
                <a:latin typeface="Arial"/>
                <a:cs typeface="Arial"/>
              </a:rPr>
              <a:t>and</a:t>
            </a:r>
            <a:r>
              <a:rPr lang="en-GB" sz="1300" b="1">
                <a:solidFill>
                  <a:schemeClr val="tx1"/>
                </a:solidFill>
                <a:latin typeface="Arial"/>
                <a:cs typeface="Arial"/>
              </a:rPr>
              <a:t> Language and Communication.  </a:t>
            </a:r>
            <a:r>
              <a:rPr lang="en-GB" sz="1300">
                <a:solidFill>
                  <a:schemeClr val="tx1"/>
                </a:solidFill>
                <a:latin typeface="Arial"/>
                <a:cs typeface="Arial"/>
              </a:rPr>
              <a:t>(See diagram below). </a:t>
            </a:r>
            <a:endParaRPr lang="en-GB" sz="130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BAF0DE17-0A6B-458F-B8B9-C9FD4C67AEBC}"/>
              </a:ext>
            </a:extLst>
          </p:cNvPr>
          <p:cNvSpPr/>
          <p:nvPr/>
        </p:nvSpPr>
        <p:spPr>
          <a:xfrm>
            <a:off x="310154" y="126336"/>
            <a:ext cx="6421543" cy="6247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latin typeface="Arial" panose="020B0604020202020204" pitchFamily="34" charset="0"/>
                <a:cs typeface="Arial" panose="020B0604020202020204" pitchFamily="34" charset="0"/>
              </a:rPr>
              <a:t>Mathematics Mastery</a:t>
            </a:r>
          </a:p>
        </p:txBody>
      </p:sp>
      <p:sp>
        <p:nvSpPr>
          <p:cNvPr id="38" name="Rectangle 37">
            <a:extLst>
              <a:ext uri="{FF2B5EF4-FFF2-40B4-BE49-F238E27FC236}">
                <a16:creationId xmlns:a16="http://schemas.microsoft.com/office/drawing/2014/main" id="{D236C40A-5D30-4E81-8C83-729154ECD4BC}"/>
              </a:ext>
            </a:extLst>
          </p:cNvPr>
          <p:cNvSpPr/>
          <p:nvPr/>
        </p:nvSpPr>
        <p:spPr>
          <a:xfrm>
            <a:off x="207681" y="6871426"/>
            <a:ext cx="6421543" cy="280359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latin typeface="Arial" panose="020B0604020202020204" pitchFamily="34" charset="0"/>
                <a:cs typeface="Arial" panose="020B0604020202020204" pitchFamily="34" charset="0"/>
              </a:rPr>
              <a:t>Success for all</a:t>
            </a:r>
            <a:endParaRPr lang="en-GB" sz="1300" dirty="0">
              <a:solidFill>
                <a:schemeClr val="tx1"/>
              </a:solidFill>
              <a:latin typeface="Arial" panose="020B0604020202020204" pitchFamily="34" charset="0"/>
              <a:cs typeface="Arial" panose="020B0604020202020204" pitchFamily="34" charset="0"/>
            </a:endParaRPr>
          </a:p>
          <a:p>
            <a:r>
              <a:rPr lang="en-GB" sz="1300" dirty="0">
                <a:solidFill>
                  <a:schemeClr val="tx1"/>
                </a:solidFill>
                <a:latin typeface="Arial" panose="020B0604020202020204" pitchFamily="34" charset="0"/>
                <a:cs typeface="Arial" panose="020B0604020202020204" pitchFamily="34" charset="0"/>
              </a:rPr>
              <a:t>At school we believe </a:t>
            </a:r>
            <a:r>
              <a:rPr lang="en-GB" sz="1300" u="sng" dirty="0">
                <a:solidFill>
                  <a:schemeClr val="tx1"/>
                </a:solidFill>
                <a:latin typeface="Arial" panose="020B0604020202020204" pitchFamily="34" charset="0"/>
                <a:cs typeface="Arial" panose="020B0604020202020204" pitchFamily="34" charset="0"/>
              </a:rPr>
              <a:t>all</a:t>
            </a:r>
            <a:r>
              <a:rPr lang="en-GB" sz="1300" dirty="0">
                <a:solidFill>
                  <a:schemeClr val="tx1"/>
                </a:solidFill>
                <a:latin typeface="Arial" panose="020B0604020202020204" pitchFamily="34" charset="0"/>
                <a:cs typeface="Arial" panose="020B0604020202020204" pitchFamily="34" charset="0"/>
              </a:rPr>
              <a:t> pupils can achieve success in maths. We encourage pupils to have a ‘growth mindset’ – a belief that effort leads to success and that challenges are opportunities to learn. </a:t>
            </a:r>
          </a:p>
          <a:p>
            <a:endParaRPr lang="en-GB" sz="1300" dirty="0">
              <a:solidFill>
                <a:schemeClr val="tx1"/>
              </a:solidFill>
              <a:latin typeface="Arial" panose="020B0604020202020204" pitchFamily="34" charset="0"/>
              <a:cs typeface="Arial" panose="020B0604020202020204" pitchFamily="34" charset="0"/>
            </a:endParaRPr>
          </a:p>
          <a:p>
            <a:r>
              <a:rPr lang="en-GB" sz="1300" dirty="0">
                <a:solidFill>
                  <a:schemeClr val="tx1"/>
                </a:solidFill>
                <a:latin typeface="Arial" panose="020B0604020202020204" pitchFamily="34" charset="0"/>
                <a:cs typeface="Arial" panose="020B0604020202020204" pitchFamily="34" charset="0"/>
              </a:rPr>
              <a:t> Here are a few tips to encourage your children at home with maths:  </a:t>
            </a:r>
          </a:p>
          <a:p>
            <a:endParaRPr lang="en-GB" sz="1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Talk to your children about everyday maths</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Play games with them </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Value mistakes as learning opportunities</a:t>
            </a:r>
          </a:p>
          <a:p>
            <a:pPr marL="285750" indent="-285750">
              <a:buFont typeface="Wingdings" panose="05000000000000000000" pitchFamily="2" charset="2"/>
              <a:buChar char="ü"/>
            </a:pPr>
            <a:r>
              <a:rPr lang="en-GB" sz="1300">
                <a:solidFill>
                  <a:schemeClr val="tx1"/>
                </a:solidFill>
                <a:latin typeface="Arial"/>
                <a:cs typeface="Arial"/>
              </a:rPr>
              <a:t>Recognise that there is more than one way to work things out </a:t>
            </a:r>
            <a:endParaRPr lang="en-GB" sz="130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300">
                <a:solidFill>
                  <a:schemeClr val="tx1"/>
                </a:solidFill>
                <a:latin typeface="Arial"/>
                <a:cs typeface="Arial"/>
              </a:rPr>
              <a:t>Praise children for effort over outcome </a:t>
            </a:r>
            <a:endParaRPr lang="en-GB" sz="130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300">
                <a:solidFill>
                  <a:schemeClr val="tx1"/>
                </a:solidFill>
                <a:latin typeface="Arial"/>
                <a:cs typeface="Arial"/>
              </a:rPr>
              <a:t>Avoid saying things like “I’m useless at maths”</a:t>
            </a:r>
            <a:endParaRPr lang="en-GB" sz="1300">
              <a:solidFill>
                <a:schemeClr val="tx1"/>
              </a:solidFill>
              <a:latin typeface="Arial" panose="020B0604020202020204" pitchFamily="34" charset="0"/>
              <a:cs typeface="Arial" panose="020B0604020202020204" pitchFamily="34" charset="0"/>
            </a:endParaRPr>
          </a:p>
          <a:p>
            <a:endParaRPr lang="en-GB" sz="1300" u="sng"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0CEE6EDC-C8BA-44A6-9E6D-CBB6D2C861B7}"/>
              </a:ext>
            </a:extLst>
          </p:cNvPr>
          <p:cNvSpPr>
            <a:spLocks noGrp="1"/>
          </p:cNvSpPr>
          <p:nvPr>
            <p:ph type="ftr" sz="quarter" idx="11"/>
          </p:nvPr>
        </p:nvSpPr>
        <p:spPr>
          <a:xfrm>
            <a:off x="32924" y="9515962"/>
            <a:ext cx="6617395" cy="527403"/>
          </a:xfrm>
        </p:spPr>
        <p:txBody>
          <a:bodyPr/>
          <a:lstStyle/>
          <a:p>
            <a:r>
              <a:rPr lang="en-GB" dirty="0"/>
              <a:t>Copyright © 2020 Mathematics Mastery. </a:t>
            </a:r>
          </a:p>
        </p:txBody>
      </p:sp>
    </p:spTree>
    <p:extLst>
      <p:ext uri="{BB962C8B-B14F-4D97-AF65-F5344CB8AC3E}">
        <p14:creationId xmlns:p14="http://schemas.microsoft.com/office/powerpoint/2010/main" val="96428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AF0DE17-0A6B-458F-B8B9-C9FD4C67AEBC}"/>
              </a:ext>
            </a:extLst>
          </p:cNvPr>
          <p:cNvSpPr/>
          <p:nvPr/>
        </p:nvSpPr>
        <p:spPr>
          <a:xfrm>
            <a:off x="234666" y="161688"/>
            <a:ext cx="6421543" cy="5310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Autumn focus: Time and Fractions</a:t>
            </a:r>
          </a:p>
        </p:txBody>
      </p:sp>
      <p:sp>
        <p:nvSpPr>
          <p:cNvPr id="22" name="Rectangle 21">
            <a:extLst>
              <a:ext uri="{FF2B5EF4-FFF2-40B4-BE49-F238E27FC236}">
                <a16:creationId xmlns:a16="http://schemas.microsoft.com/office/drawing/2014/main" id="{ABE07CE3-7692-4ADE-BC42-781792357EDC}"/>
              </a:ext>
            </a:extLst>
          </p:cNvPr>
          <p:cNvSpPr/>
          <p:nvPr/>
        </p:nvSpPr>
        <p:spPr>
          <a:xfrm>
            <a:off x="237698" y="3701327"/>
            <a:ext cx="6415477" cy="2999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latin typeface="Arial"/>
                <a:cs typeface="Arial"/>
              </a:rPr>
              <a:t>This term, two of our key focuses in Year 2 are fractions and shape: </a:t>
            </a:r>
          </a:p>
        </p:txBody>
      </p:sp>
      <p:sp>
        <p:nvSpPr>
          <p:cNvPr id="47" name="Rectangle 46">
            <a:extLst>
              <a:ext uri="{FF2B5EF4-FFF2-40B4-BE49-F238E27FC236}">
                <a16:creationId xmlns:a16="http://schemas.microsoft.com/office/drawing/2014/main" id="{A9A473A1-ACD6-46F2-A090-B168CD71B69B}"/>
              </a:ext>
            </a:extLst>
          </p:cNvPr>
          <p:cNvSpPr/>
          <p:nvPr/>
        </p:nvSpPr>
        <p:spPr>
          <a:xfrm>
            <a:off x="306087" y="6056989"/>
            <a:ext cx="2314575" cy="35442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300" u="sng" dirty="0">
                <a:solidFill>
                  <a:schemeClr val="tx1"/>
                </a:solidFill>
                <a:latin typeface="Arial" panose="020B0604020202020204" pitchFamily="34" charset="0"/>
                <a:cs typeface="Arial" panose="020B0604020202020204" pitchFamily="34" charset="0"/>
              </a:rPr>
              <a:t>Key vocabulary – Fractions</a:t>
            </a:r>
            <a:r>
              <a:rPr lang="en-GB" sz="1400" u="sng" dirty="0">
                <a:solidFill>
                  <a:schemeClr val="tx1"/>
                </a:solidFill>
                <a:latin typeface="Arial" panose="020B0604020202020204" pitchFamily="34" charset="0"/>
                <a:cs typeface="Arial" panose="020B0604020202020204" pitchFamily="34" charset="0"/>
              </a:rPr>
              <a:t>:</a:t>
            </a:r>
          </a:p>
          <a:p>
            <a:pPr>
              <a:lnSpc>
                <a:spcPct val="150000"/>
              </a:lnSpc>
            </a:pPr>
            <a:endParaRPr lang="en-GB" sz="1400" u="sng" dirty="0">
              <a:solidFill>
                <a:schemeClr val="tx1"/>
              </a:solidFill>
              <a:latin typeface="Arial" panose="020B0604020202020204" pitchFamily="34" charset="0"/>
              <a:cs typeface="Arial" panose="020B0604020202020204" pitchFamily="34" charset="0"/>
            </a:endParaRPr>
          </a:p>
          <a:p>
            <a:pPr>
              <a:lnSpc>
                <a:spcPct val="150000"/>
              </a:lnSpc>
            </a:pPr>
            <a:endParaRPr lang="en-GB" sz="1400" u="sng" dirty="0">
              <a:solidFill>
                <a:schemeClr val="tx1"/>
              </a:solidFill>
              <a:latin typeface="Arial" panose="020B0604020202020204" pitchFamily="34" charset="0"/>
              <a:cs typeface="Arial" panose="020B0604020202020204" pitchFamily="34" charset="0"/>
            </a:endParaRPr>
          </a:p>
          <a:p>
            <a:endParaRPr lang="en-GB" sz="1100" b="1" dirty="0">
              <a:solidFill>
                <a:schemeClr val="tx1"/>
              </a:solidFill>
              <a:latin typeface="Arial" panose="020B0604020202020204" pitchFamily="34" charset="0"/>
              <a:cs typeface="Arial" panose="020B0604020202020204" pitchFamily="34" charset="0"/>
            </a:endParaRPr>
          </a:p>
          <a:p>
            <a:endParaRPr lang="en-GB" sz="1100" b="1" dirty="0">
              <a:solidFill>
                <a:schemeClr val="tx1"/>
              </a:solidFill>
              <a:latin typeface="Arial" panose="020B0604020202020204" pitchFamily="34" charset="0"/>
              <a:cs typeface="Arial" panose="020B0604020202020204" pitchFamily="34" charset="0"/>
            </a:endParaRPr>
          </a:p>
          <a:p>
            <a:endParaRPr lang="en-GB" sz="1100" b="1"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The</a:t>
            </a:r>
            <a:r>
              <a:rPr lang="en-GB" sz="1100" b="1" dirty="0">
                <a:solidFill>
                  <a:schemeClr val="tx1"/>
                </a:solidFill>
                <a:latin typeface="Arial" panose="020B0604020202020204" pitchFamily="34" charset="0"/>
                <a:cs typeface="Arial" panose="020B0604020202020204" pitchFamily="34" charset="0"/>
              </a:rPr>
              <a:t> denominator </a:t>
            </a:r>
            <a:r>
              <a:rPr lang="en-GB" sz="1100" dirty="0">
                <a:solidFill>
                  <a:schemeClr val="tx1"/>
                </a:solidFill>
                <a:latin typeface="Arial" panose="020B0604020202020204" pitchFamily="34" charset="0"/>
                <a:cs typeface="Arial" panose="020B0604020202020204" pitchFamily="34" charset="0"/>
              </a:rPr>
              <a:t>tells us the number of equal parts</a:t>
            </a:r>
          </a:p>
          <a:p>
            <a:r>
              <a:rPr lang="en-GB" sz="1100" dirty="0">
                <a:solidFill>
                  <a:schemeClr val="tx1"/>
                </a:solidFill>
                <a:latin typeface="Arial" panose="020B0604020202020204" pitchFamily="34" charset="0"/>
                <a:cs typeface="Arial" panose="020B0604020202020204" pitchFamily="34" charset="0"/>
              </a:rPr>
              <a:t>The</a:t>
            </a:r>
            <a:r>
              <a:rPr lang="en-GB" sz="1100" b="1" dirty="0">
                <a:solidFill>
                  <a:schemeClr val="tx1"/>
                </a:solidFill>
                <a:latin typeface="Arial" panose="020B0604020202020204" pitchFamily="34" charset="0"/>
                <a:cs typeface="Arial" panose="020B0604020202020204" pitchFamily="34" charset="0"/>
              </a:rPr>
              <a:t> numerator </a:t>
            </a:r>
            <a:r>
              <a:rPr lang="en-GB" sz="1100" dirty="0">
                <a:solidFill>
                  <a:schemeClr val="tx1"/>
                </a:solidFill>
                <a:latin typeface="Arial" panose="020B0604020202020204" pitchFamily="34" charset="0"/>
                <a:cs typeface="Arial" panose="020B0604020202020204" pitchFamily="34" charset="0"/>
              </a:rPr>
              <a:t>tells us the number of equal parts highlighted. </a:t>
            </a:r>
            <a:endParaRPr lang="en-GB" sz="1100" b="1" dirty="0">
              <a:solidFill>
                <a:schemeClr val="tx1"/>
              </a:solidFill>
              <a:latin typeface="Arial" panose="020B0604020202020204" pitchFamily="34" charset="0"/>
              <a:cs typeface="Arial" panose="020B0604020202020204" pitchFamily="34" charset="0"/>
            </a:endParaRPr>
          </a:p>
          <a:p>
            <a:r>
              <a:rPr lang="en-GB" sz="1100" b="1" dirty="0">
                <a:solidFill>
                  <a:schemeClr val="tx1"/>
                </a:solidFill>
                <a:latin typeface="Arial" panose="020B0604020202020204" pitchFamily="34" charset="0"/>
                <a:cs typeface="Arial" panose="020B0604020202020204" pitchFamily="34" charset="0"/>
              </a:rPr>
              <a:t>Unit fractions </a:t>
            </a:r>
            <a:r>
              <a:rPr lang="en-GB" sz="1100" dirty="0">
                <a:solidFill>
                  <a:schemeClr val="tx1"/>
                </a:solidFill>
                <a:latin typeface="Arial" panose="020B0604020202020204" pitchFamily="34" charset="0"/>
                <a:cs typeface="Arial" panose="020B0604020202020204" pitchFamily="34" charset="0"/>
              </a:rPr>
              <a:t>– fractions where the numerator is one</a:t>
            </a:r>
          </a:p>
          <a:p>
            <a:r>
              <a:rPr lang="en-GB" sz="1100" b="1" dirty="0">
                <a:solidFill>
                  <a:schemeClr val="tx1"/>
                </a:solidFill>
                <a:latin typeface="Arial" panose="020B0604020202020204" pitchFamily="34" charset="0"/>
                <a:cs typeface="Arial" panose="020B0604020202020204" pitchFamily="34" charset="0"/>
              </a:rPr>
              <a:t>Non-unit fractions </a:t>
            </a:r>
            <a:r>
              <a:rPr lang="en-GB" sz="1100" dirty="0">
                <a:solidFill>
                  <a:schemeClr val="tx1"/>
                </a:solidFill>
                <a:latin typeface="Arial" panose="020B0604020202020204" pitchFamily="34" charset="0"/>
                <a:cs typeface="Arial" panose="020B0604020202020204" pitchFamily="34" charset="0"/>
              </a:rPr>
              <a:t>– fractions where the numerator is greater than one</a:t>
            </a:r>
          </a:p>
          <a:p>
            <a:pPr algn="ctr"/>
            <a:endParaRPr lang="en-GB" sz="1100" dirty="0">
              <a:solidFill>
                <a:schemeClr val="tx1"/>
              </a:solidFill>
              <a:latin typeface="Arial" panose="020B0604020202020204" pitchFamily="34" charset="0"/>
              <a:cs typeface="Arial" panose="020B0604020202020204" pitchFamily="34" charset="0"/>
            </a:endParaRPr>
          </a:p>
          <a:p>
            <a:pPr algn="ctr"/>
            <a:r>
              <a:rPr lang="en-GB" sz="1100" b="1" dirty="0">
                <a:solidFill>
                  <a:schemeClr val="tx1"/>
                </a:solidFill>
                <a:latin typeface="Arial" panose="020B0604020202020204" pitchFamily="34" charset="0"/>
                <a:cs typeface="Arial" panose="020B0604020202020204" pitchFamily="34" charset="0"/>
              </a:rPr>
              <a:t>part</a:t>
            </a:r>
            <a:r>
              <a:rPr lang="en-GB" sz="1100" dirty="0">
                <a:solidFill>
                  <a:schemeClr val="tx1"/>
                </a:solidFill>
                <a:latin typeface="Arial" panose="020B0604020202020204" pitchFamily="34" charset="0"/>
                <a:cs typeface="Arial" panose="020B0604020202020204" pitchFamily="34" charset="0"/>
              </a:rPr>
              <a:t>             </a:t>
            </a:r>
            <a:r>
              <a:rPr lang="en-GB" sz="1100" b="1" dirty="0">
                <a:solidFill>
                  <a:schemeClr val="tx1"/>
                </a:solidFill>
                <a:latin typeface="Arial" panose="020B0604020202020204" pitchFamily="34" charset="0"/>
                <a:cs typeface="Arial" panose="020B0604020202020204" pitchFamily="34" charset="0"/>
              </a:rPr>
              <a:t>whole</a:t>
            </a:r>
            <a:r>
              <a:rPr lang="en-GB" sz="1100" dirty="0">
                <a:solidFill>
                  <a:schemeClr val="tx1"/>
                </a:solidFill>
                <a:latin typeface="Arial" panose="020B0604020202020204" pitchFamily="34" charset="0"/>
                <a:cs typeface="Arial" panose="020B0604020202020204" pitchFamily="34" charset="0"/>
              </a:rPr>
              <a:t>          </a:t>
            </a:r>
            <a:r>
              <a:rPr lang="en-GB" sz="1100" b="1" dirty="0">
                <a:solidFill>
                  <a:schemeClr val="tx1"/>
                </a:solidFill>
                <a:latin typeface="Arial" panose="020B0604020202020204" pitchFamily="34" charset="0"/>
                <a:cs typeface="Arial" panose="020B0604020202020204" pitchFamily="34" charset="0"/>
              </a:rPr>
              <a:t>half            quarter          third</a:t>
            </a:r>
            <a:endParaRPr lang="en-GB" sz="1400" u="sng" dirty="0">
              <a:solidFill>
                <a:schemeClr val="tx1"/>
              </a:solidFill>
              <a:latin typeface="Arial" panose="020B0604020202020204" pitchFamily="34" charset="0"/>
              <a:cs typeface="Arial" panose="020B0604020202020204" pitchFamily="34" charset="0"/>
            </a:endParaRPr>
          </a:p>
          <a:p>
            <a:pPr>
              <a:lnSpc>
                <a:spcPct val="150000"/>
              </a:lnSpc>
            </a:pPr>
            <a:endParaRPr lang="en-GB" sz="800" u="sng" dirty="0">
              <a:solidFill>
                <a:schemeClr val="tx1"/>
              </a:solidFill>
              <a:latin typeface="Arial" panose="020B0604020202020204" pitchFamily="34" charset="0"/>
              <a:cs typeface="Arial" panose="020B0604020202020204" pitchFamily="34" charset="0"/>
            </a:endParaRPr>
          </a:p>
        </p:txBody>
      </p:sp>
      <p:graphicFrame>
        <p:nvGraphicFramePr>
          <p:cNvPr id="48" name="Table 47">
            <a:extLst>
              <a:ext uri="{FF2B5EF4-FFF2-40B4-BE49-F238E27FC236}">
                <a16:creationId xmlns:a16="http://schemas.microsoft.com/office/drawing/2014/main" id="{8B7702AE-B7E7-4711-A582-2CB6D3DCE6AC}"/>
              </a:ext>
            </a:extLst>
          </p:cNvPr>
          <p:cNvGraphicFramePr>
            <a:graphicFrameLocks noGrp="1"/>
          </p:cNvGraphicFramePr>
          <p:nvPr>
            <p:extLst>
              <p:ext uri="{D42A27DB-BD31-4B8C-83A1-F6EECF244321}">
                <p14:modId xmlns:p14="http://schemas.microsoft.com/office/powerpoint/2010/main" val="2872355926"/>
              </p:ext>
            </p:extLst>
          </p:nvPr>
        </p:nvGraphicFramePr>
        <p:xfrm>
          <a:off x="156439" y="1036969"/>
          <a:ext cx="3901211" cy="2544614"/>
        </p:xfrm>
        <a:graphic>
          <a:graphicData uri="http://schemas.openxmlformats.org/drawingml/2006/table">
            <a:tbl>
              <a:tblPr firstRow="1" bandRow="1">
                <a:tableStyleId>{5940675A-B579-460E-94D1-54222C63F5DA}</a:tableStyleId>
              </a:tblPr>
              <a:tblGrid>
                <a:gridCol w="1485877">
                  <a:extLst>
                    <a:ext uri="{9D8B030D-6E8A-4147-A177-3AD203B41FA5}">
                      <a16:colId xmlns:a16="http://schemas.microsoft.com/office/drawing/2014/main" val="2930844339"/>
                    </a:ext>
                  </a:extLst>
                </a:gridCol>
                <a:gridCol w="1097409">
                  <a:extLst>
                    <a:ext uri="{9D8B030D-6E8A-4147-A177-3AD203B41FA5}">
                      <a16:colId xmlns:a16="http://schemas.microsoft.com/office/drawing/2014/main" val="588203538"/>
                    </a:ext>
                  </a:extLst>
                </a:gridCol>
                <a:gridCol w="1317925">
                  <a:extLst>
                    <a:ext uri="{9D8B030D-6E8A-4147-A177-3AD203B41FA5}">
                      <a16:colId xmlns:a16="http://schemas.microsoft.com/office/drawing/2014/main" val="1755218418"/>
                    </a:ext>
                  </a:extLst>
                </a:gridCol>
              </a:tblGrid>
              <a:tr h="601454">
                <a:tc>
                  <a:txBody>
                    <a:bodyPr/>
                    <a:lstStyle/>
                    <a:p>
                      <a:pPr algn="ctr"/>
                      <a:r>
                        <a:rPr lang="en-GB" sz="1100" b="1" dirty="0">
                          <a:solidFill>
                            <a:srgbClr val="E40045"/>
                          </a:solidFill>
                          <a:latin typeface="Arial" panose="020B0604020202020204" pitchFamily="34" charset="0"/>
                          <a:cs typeface="Arial" panose="020B0604020202020204" pitchFamily="34" charset="0"/>
                        </a:rPr>
                        <a:t>Time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100" b="1" dirty="0">
                          <a:solidFill>
                            <a:srgbClr val="E40045"/>
                          </a:solidFill>
                          <a:latin typeface="Arial" panose="020B0604020202020204" pitchFamily="34" charset="0"/>
                          <a:cs typeface="Arial" panose="020B0604020202020204" pitchFamily="34" charset="0"/>
                        </a:rPr>
                        <a:t>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100" b="1" dirty="0">
                          <a:solidFill>
                            <a:srgbClr val="E40045"/>
                          </a:solidFill>
                          <a:latin typeface="Arial" panose="020B0604020202020204" pitchFamily="34" charset="0"/>
                          <a:cs typeface="Arial" panose="020B0604020202020204" pitchFamily="34" charset="0"/>
                        </a:rPr>
                        <a:t>Addition and subtraction of 2-digit numbers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943160">
                <a:tc>
                  <a:txBody>
                    <a:bodyPr/>
                    <a:lstStyle/>
                    <a:p>
                      <a:pPr marL="0" indent="0">
                        <a:buFont typeface="Arial" panose="020B0604020202020204" pitchFamily="34" charset="0"/>
                        <a:buChar char="•"/>
                      </a:pPr>
                      <a:r>
                        <a:rPr lang="en-US" sz="1000" b="0" i="0" u="none" strike="noStrike" baseline="0" dirty="0">
                          <a:solidFill>
                            <a:srgbClr val="000000"/>
                          </a:solidFill>
                          <a:latin typeface="Arial" panose="020B0604020202020204" pitchFamily="34" charset="0"/>
                        </a:rPr>
                        <a:t> Tell the time on an analogue clock: quarter past, quarter to and five-minute intervals</a:t>
                      </a:r>
                    </a:p>
                    <a:p>
                      <a:pPr marL="0" indent="0">
                        <a:buFont typeface="Arial" panose="020B0604020202020204" pitchFamily="34" charset="0"/>
                        <a:buNone/>
                      </a:pPr>
                      <a:r>
                        <a:rPr lang="en-US" sz="1000" b="0" i="0" u="none" strike="noStrike" baseline="0" dirty="0">
                          <a:solidFill>
                            <a:srgbClr val="000000"/>
                          </a:solidFill>
                          <a:latin typeface="Arial" panose="020B0604020202020204" pitchFamily="34" charset="0"/>
                        </a:rPr>
                        <a:t> Calculate durations of time in minutes and seconds</a:t>
                      </a:r>
                    </a:p>
                    <a:p>
                      <a:pPr marL="0" indent="0">
                        <a:buFont typeface="Arial" panose="020B0604020202020204" pitchFamily="34" charset="0"/>
                        <a:buChar char="•"/>
                      </a:pPr>
                      <a:r>
                        <a:rPr lang="en-US" sz="1000" b="0" i="0" u="none" strike="noStrike" baseline="0" dirty="0">
                          <a:solidFill>
                            <a:srgbClr val="000000"/>
                          </a:solidFill>
                          <a:latin typeface="Arial" panose="020B0604020202020204" pitchFamily="34" charset="0"/>
                        </a:rPr>
                        <a:t> Sequence daily events</a:t>
                      </a:r>
                    </a:p>
                    <a:p>
                      <a:pPr marL="0" indent="0">
                        <a:buFont typeface="Arial" panose="020B0604020202020204" pitchFamily="34" charset="0"/>
                        <a:buChar char="•"/>
                      </a:pPr>
                      <a:r>
                        <a:rPr lang="en-US" sz="1000" b="0" i="0" u="none" strike="noStrike" baseline="0" dirty="0">
                          <a:solidFill>
                            <a:srgbClr val="000000"/>
                          </a:solidFill>
                          <a:latin typeface="Arial" panose="020B0604020202020204" pitchFamily="34" charset="0"/>
                        </a:rPr>
                        <a:t> Minutes in an hour and hours in a day</a:t>
                      </a:r>
                      <a:endParaRPr lang="en-GB" sz="10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Part-whole relationships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Fractions as part of a whole or a whole 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Relate to division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Equivalent fractions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US" sz="1000" dirty="0">
                          <a:latin typeface="Arial" panose="020B0604020202020204" pitchFamily="34" charset="0"/>
                          <a:cs typeface="Arial" panose="020B0604020202020204" pitchFamily="34" charset="0"/>
                        </a:rPr>
                        <a:t> Illustrate, represent and explain addition and subtraction involving regrouping including ‘Make Ten’, ‘Round and adjust’ and near doubles strategies</a:t>
                      </a:r>
                    </a:p>
                    <a:p>
                      <a:pPr marL="0" indent="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49" name="Table 48">
            <a:extLst>
              <a:ext uri="{FF2B5EF4-FFF2-40B4-BE49-F238E27FC236}">
                <a16:creationId xmlns:a16="http://schemas.microsoft.com/office/drawing/2014/main" id="{62143FD7-00DA-4370-8DE4-3DDC50DB4C9B}"/>
              </a:ext>
            </a:extLst>
          </p:cNvPr>
          <p:cNvGraphicFramePr>
            <a:graphicFrameLocks noGrp="1"/>
          </p:cNvGraphicFramePr>
          <p:nvPr>
            <p:extLst>
              <p:ext uri="{D42A27DB-BD31-4B8C-83A1-F6EECF244321}">
                <p14:modId xmlns:p14="http://schemas.microsoft.com/office/powerpoint/2010/main" val="508134541"/>
              </p:ext>
            </p:extLst>
          </p:nvPr>
        </p:nvGraphicFramePr>
        <p:xfrm>
          <a:off x="4057650" y="1000600"/>
          <a:ext cx="2595525" cy="2580983"/>
        </p:xfrm>
        <a:graphic>
          <a:graphicData uri="http://schemas.openxmlformats.org/drawingml/2006/table">
            <a:tbl>
              <a:tblPr firstRow="1" bandRow="1">
                <a:tableStyleId>{5940675A-B579-460E-94D1-54222C63F5DA}</a:tableStyleId>
              </a:tblPr>
              <a:tblGrid>
                <a:gridCol w="1038225">
                  <a:extLst>
                    <a:ext uri="{9D8B030D-6E8A-4147-A177-3AD203B41FA5}">
                      <a16:colId xmlns:a16="http://schemas.microsoft.com/office/drawing/2014/main" val="2930844339"/>
                    </a:ext>
                  </a:extLst>
                </a:gridCol>
                <a:gridCol w="1557300">
                  <a:extLst>
                    <a:ext uri="{9D8B030D-6E8A-4147-A177-3AD203B41FA5}">
                      <a16:colId xmlns:a16="http://schemas.microsoft.com/office/drawing/2014/main" val="588203538"/>
                    </a:ext>
                  </a:extLst>
                </a:gridCol>
              </a:tblGrid>
              <a:tr h="66074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1" dirty="0">
                          <a:solidFill>
                            <a:srgbClr val="E40045"/>
                          </a:solidFill>
                          <a:latin typeface="Arial" panose="020B0604020202020204" pitchFamily="34" charset="0"/>
                          <a:cs typeface="Arial" panose="020B0604020202020204" pitchFamily="34" charset="0"/>
                        </a:rPr>
                        <a:t>Money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US" sz="1100" b="1" dirty="0">
                          <a:solidFill>
                            <a:srgbClr val="E40045"/>
                          </a:solidFill>
                          <a:latin typeface="Arial" panose="020B0604020202020204" pitchFamily="34" charset="0"/>
                          <a:cs typeface="Arial" panose="020B0604020202020204" pitchFamily="34" charset="0"/>
                        </a:rPr>
                        <a:t>Faces, shapes and patterns; lines and turns</a:t>
                      </a:r>
                      <a:endParaRPr lang="en-GB" sz="1100" b="1" dirty="0">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773578">
                <a:tc>
                  <a:txBody>
                    <a:bodyPr/>
                    <a:lstStyle/>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Recognise</a:t>
                      </a:r>
                      <a:r>
                        <a:rPr lang="en-US" sz="1000" dirty="0">
                          <a:latin typeface="Arial" panose="020B0604020202020204" pitchFamily="34" charset="0"/>
                          <a:cs typeface="Arial" panose="020B0604020202020204" pitchFamily="34" charset="0"/>
                        </a:rPr>
                        <a:t> coins and notes</a:t>
                      </a:r>
                    </a:p>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 Use £ and p accurately</a:t>
                      </a:r>
                    </a:p>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 Add and subtract amounts</a:t>
                      </a:r>
                    </a:p>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 Calculate change</a:t>
                      </a:r>
                    </a:p>
                    <a:p>
                      <a:pPr marL="0" indent="0">
                        <a:buFont typeface="Arial" panose="020B0604020202020204" pitchFamily="34" charset="0"/>
                        <a:buNone/>
                      </a:pPr>
                      <a:endParaRPr lang="en-GB" sz="1000" dirty="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chemeClr val="tx1"/>
                          </a:solidFill>
                          <a:latin typeface="Arial" panose="020B0604020202020204" pitchFamily="34" charset="0"/>
                          <a:cs typeface="Arial" panose="020B0604020202020204" pitchFamily="34" charset="0"/>
                        </a:rPr>
                        <a:t> </a:t>
                      </a:r>
                      <a:r>
                        <a:rPr lang="en-US" sz="1000" b="0" dirty="0">
                          <a:solidFill>
                            <a:schemeClr val="tx1"/>
                          </a:solidFill>
                          <a:latin typeface="Arial" panose="020B0604020202020204" pitchFamily="34" charset="0"/>
                          <a:cs typeface="Arial" panose="020B0604020202020204" pitchFamily="34" charset="0"/>
                        </a:rPr>
                        <a:t>Explore, sort and describe 2-D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Lines of symmetry in 2-D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Identify 2-D shapes on 3-D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Compare and sort 2-D and 3-D shapes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latin typeface="Arial" panose="020B0604020202020204" pitchFamily="34" charset="0"/>
                          <a:cs typeface="Arial" panose="020B0604020202020204" pitchFamily="34" charset="0"/>
                        </a:rPr>
                        <a:t> Use language to describe position, direction and rotation to follow a route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
        <p:nvSpPr>
          <p:cNvPr id="8" name="TextBox 7">
            <a:extLst>
              <a:ext uri="{FF2B5EF4-FFF2-40B4-BE49-F238E27FC236}">
                <a16:creationId xmlns:a16="http://schemas.microsoft.com/office/drawing/2014/main" id="{1754C992-1827-46CA-BB29-1C6CC0229C01}"/>
              </a:ext>
            </a:extLst>
          </p:cNvPr>
          <p:cNvSpPr txBox="1"/>
          <p:nvPr/>
        </p:nvSpPr>
        <p:spPr>
          <a:xfrm>
            <a:off x="2320960" y="789433"/>
            <a:ext cx="2248951" cy="261610"/>
          </a:xfrm>
          <a:prstGeom prst="rect">
            <a:avLst/>
          </a:prstGeom>
          <a:solidFill>
            <a:schemeClr val="bg2"/>
          </a:solidFill>
        </p:spPr>
        <p:txBody>
          <a:bodyPr wrap="square" rtlCol="0">
            <a:spAutoFit/>
          </a:bodyPr>
          <a:lstStyle/>
          <a:p>
            <a:r>
              <a:rPr lang="en-GB" sz="1100" dirty="0">
                <a:latin typeface="Arial" panose="020B0604020202020204" pitchFamily="34" charset="0"/>
                <a:cs typeface="Arial" panose="020B0604020202020204" pitchFamily="34" charset="0"/>
              </a:rPr>
              <a:t>Year 2 - Spring Curriculum Map</a:t>
            </a:r>
          </a:p>
        </p:txBody>
      </p:sp>
      <p:sp>
        <p:nvSpPr>
          <p:cNvPr id="7" name="Footer Placeholder 6">
            <a:extLst>
              <a:ext uri="{FF2B5EF4-FFF2-40B4-BE49-F238E27FC236}">
                <a16:creationId xmlns:a16="http://schemas.microsoft.com/office/drawing/2014/main" id="{25CE9FF0-4E4C-487B-BFFB-1F05753004A8}"/>
              </a:ext>
            </a:extLst>
          </p:cNvPr>
          <p:cNvSpPr>
            <a:spLocks noGrp="1"/>
          </p:cNvSpPr>
          <p:nvPr>
            <p:ph type="ftr" sz="quarter" idx="11"/>
          </p:nvPr>
        </p:nvSpPr>
        <p:spPr>
          <a:xfrm>
            <a:off x="306088" y="9455507"/>
            <a:ext cx="2314575" cy="527403"/>
          </a:xfrm>
        </p:spPr>
        <p:txBody>
          <a:bodyPr/>
          <a:lstStyle/>
          <a:p>
            <a:r>
              <a:rPr lang="en-GB" dirty="0"/>
              <a:t>Copyright © 2020 Mathematics Mastery. </a:t>
            </a:r>
          </a:p>
        </p:txBody>
      </p:sp>
      <p:sp>
        <p:nvSpPr>
          <p:cNvPr id="10" name="Rectangle 9">
            <a:extLst>
              <a:ext uri="{FF2B5EF4-FFF2-40B4-BE49-F238E27FC236}">
                <a16:creationId xmlns:a16="http://schemas.microsoft.com/office/drawing/2014/main" id="{54DC51E2-F848-45A6-9D85-4CD52F1865B5}"/>
              </a:ext>
            </a:extLst>
          </p:cNvPr>
          <p:cNvSpPr/>
          <p:nvPr/>
        </p:nvSpPr>
        <p:spPr>
          <a:xfrm>
            <a:off x="258170" y="4153614"/>
            <a:ext cx="2713630" cy="17510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200" u="sng" dirty="0">
                <a:solidFill>
                  <a:schemeClr val="tx1"/>
                </a:solidFill>
                <a:latin typeface="Arial"/>
                <a:cs typeface="Arial"/>
              </a:rPr>
              <a:t>Fraction Small Steps</a:t>
            </a:r>
          </a:p>
          <a:p>
            <a:endParaRPr lang="en-GB" sz="800" dirty="0">
              <a:solidFill>
                <a:schemeClr val="tx1"/>
              </a:solidFill>
              <a:latin typeface="Arial"/>
              <a:cs typeface="Arial"/>
            </a:endParaRPr>
          </a:p>
          <a:p>
            <a:pPr marL="171450" indent="-171450">
              <a:buFont typeface="Arial" panose="020B0604020202020204" pitchFamily="34" charset="0"/>
              <a:buChar char="•"/>
            </a:pPr>
            <a:r>
              <a:rPr lang="en-US" sz="1100" dirty="0">
                <a:solidFill>
                  <a:schemeClr val="tx1"/>
                </a:solidFill>
                <a:latin typeface="Arial"/>
                <a:cs typeface="Arial"/>
              </a:rPr>
              <a:t>Identify parts of a fraction</a:t>
            </a:r>
          </a:p>
          <a:p>
            <a:pPr marL="171450" indent="-171450">
              <a:buFont typeface="Arial" panose="020B0604020202020204" pitchFamily="34" charset="0"/>
              <a:buChar char="•"/>
            </a:pPr>
            <a:r>
              <a:rPr lang="en-US" sz="1100" dirty="0">
                <a:solidFill>
                  <a:schemeClr val="tx1"/>
                </a:solidFill>
                <a:latin typeface="Arial"/>
                <a:cs typeface="Arial"/>
              </a:rPr>
              <a:t>Find halves, thirds and quarters of a shape</a:t>
            </a:r>
          </a:p>
          <a:p>
            <a:pPr marL="171450" indent="-171450">
              <a:buFont typeface="Arial" panose="020B0604020202020204" pitchFamily="34" charset="0"/>
              <a:buChar char="•"/>
            </a:pPr>
            <a:r>
              <a:rPr lang="en-US" sz="1100" dirty="0">
                <a:solidFill>
                  <a:schemeClr val="tx1"/>
                </a:solidFill>
                <a:latin typeface="Arial"/>
                <a:cs typeface="Arial"/>
              </a:rPr>
              <a:t>Identify fractions of a shape with different numerators</a:t>
            </a:r>
          </a:p>
          <a:p>
            <a:pPr marL="171450" indent="-171450">
              <a:buFont typeface="Arial" panose="020B0604020202020204" pitchFamily="34" charset="0"/>
              <a:buChar char="•"/>
            </a:pPr>
            <a:r>
              <a:rPr lang="en-US" sz="1100" dirty="0">
                <a:solidFill>
                  <a:schemeClr val="tx1"/>
                </a:solidFill>
                <a:latin typeface="Arial"/>
                <a:cs typeface="Arial"/>
              </a:rPr>
              <a:t>Identify unit fractions of quantities</a:t>
            </a:r>
          </a:p>
          <a:p>
            <a:pPr marL="171450" indent="-171450">
              <a:buFont typeface="Arial" panose="020B0604020202020204" pitchFamily="34" charset="0"/>
              <a:buChar char="•"/>
            </a:pPr>
            <a:r>
              <a:rPr lang="en-US" sz="1100" dirty="0">
                <a:solidFill>
                  <a:schemeClr val="tx1"/>
                </a:solidFill>
                <a:latin typeface="Arial"/>
                <a:cs typeface="Arial"/>
              </a:rPr>
              <a:t>Identify non-unit fractions of quantities</a:t>
            </a:r>
          </a:p>
          <a:p>
            <a:pPr marL="171450" indent="-171450">
              <a:buFont typeface="Arial" panose="020B0604020202020204" pitchFamily="34" charset="0"/>
              <a:buChar char="•"/>
            </a:pPr>
            <a:r>
              <a:rPr lang="en-US" sz="1100" dirty="0">
                <a:solidFill>
                  <a:schemeClr val="tx1"/>
                </a:solidFill>
                <a:latin typeface="Arial"/>
                <a:cs typeface="Arial"/>
              </a:rPr>
              <a:t>Identify equivalent fractions</a:t>
            </a:r>
          </a:p>
        </p:txBody>
      </p:sp>
      <p:sp>
        <p:nvSpPr>
          <p:cNvPr id="12" name="Rectangle 11">
            <a:extLst>
              <a:ext uri="{FF2B5EF4-FFF2-40B4-BE49-F238E27FC236}">
                <a16:creationId xmlns:a16="http://schemas.microsoft.com/office/drawing/2014/main" id="{692F650F-BD74-4CD3-A5A2-F88C2DAE21DC}"/>
              </a:ext>
            </a:extLst>
          </p:cNvPr>
          <p:cNvSpPr/>
          <p:nvPr/>
        </p:nvSpPr>
        <p:spPr>
          <a:xfrm>
            <a:off x="3067050" y="4153613"/>
            <a:ext cx="3532780" cy="175107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100" dirty="0">
                <a:solidFill>
                  <a:schemeClr val="tx1"/>
                </a:solidFill>
                <a:latin typeface="Arial"/>
                <a:cs typeface="Arial"/>
              </a:rPr>
              <a:t> </a:t>
            </a:r>
            <a:r>
              <a:rPr lang="en-GB" sz="1200" u="sng" dirty="0">
                <a:solidFill>
                  <a:schemeClr val="tx1"/>
                </a:solidFill>
                <a:latin typeface="Arial"/>
                <a:cs typeface="Arial"/>
              </a:rPr>
              <a:t>Shape Small Steps</a:t>
            </a:r>
          </a:p>
          <a:p>
            <a:endParaRPr lang="en-GB" sz="800" u="sng" dirty="0">
              <a:solidFill>
                <a:schemeClr val="tx1"/>
              </a:solidFill>
              <a:latin typeface="Arial"/>
              <a:cs typeface="Arial"/>
            </a:endParaRPr>
          </a:p>
          <a:p>
            <a:pPr marL="171450" indent="-171450">
              <a:buFont typeface="Arial" panose="020B0604020202020204" pitchFamily="34" charset="0"/>
              <a:buChar char="•"/>
            </a:pPr>
            <a:r>
              <a:rPr lang="en-US" sz="1100" dirty="0">
                <a:solidFill>
                  <a:schemeClr val="tx1"/>
                </a:solidFill>
                <a:latin typeface="Arial"/>
                <a:cs typeface="Arial"/>
              </a:rPr>
              <a:t>Identify shapes by the number of vertices and sides</a:t>
            </a:r>
          </a:p>
          <a:p>
            <a:pPr marL="171450" indent="-171450">
              <a:buFont typeface="Arial" panose="020B0604020202020204" pitchFamily="34" charset="0"/>
              <a:buChar char="•"/>
            </a:pPr>
            <a:r>
              <a:rPr lang="en-US" sz="1100" dirty="0">
                <a:solidFill>
                  <a:schemeClr val="tx1"/>
                </a:solidFill>
                <a:latin typeface="Arial"/>
                <a:cs typeface="Arial"/>
              </a:rPr>
              <a:t>Identify right angles in shapes</a:t>
            </a:r>
          </a:p>
          <a:p>
            <a:pPr marL="171450" indent="-171450">
              <a:buFont typeface="Arial" panose="020B0604020202020204" pitchFamily="34" charset="0"/>
              <a:buChar char="•"/>
            </a:pPr>
            <a:r>
              <a:rPr lang="en-US" sz="1100" dirty="0" err="1">
                <a:solidFill>
                  <a:schemeClr val="tx1"/>
                </a:solidFill>
                <a:latin typeface="Arial"/>
                <a:cs typeface="Arial"/>
              </a:rPr>
              <a:t>Recognise</a:t>
            </a:r>
            <a:r>
              <a:rPr lang="en-US" sz="1100" dirty="0">
                <a:solidFill>
                  <a:schemeClr val="tx1"/>
                </a:solidFill>
                <a:latin typeface="Arial"/>
                <a:cs typeface="Arial"/>
              </a:rPr>
              <a:t> lines of symmetry within 2D shapes</a:t>
            </a:r>
          </a:p>
          <a:p>
            <a:pPr marL="171450" indent="-171450">
              <a:buFont typeface="Arial" panose="020B0604020202020204" pitchFamily="34" charset="0"/>
              <a:buChar char="•"/>
            </a:pPr>
            <a:r>
              <a:rPr lang="en-US" sz="1100" dirty="0">
                <a:solidFill>
                  <a:schemeClr val="tx1"/>
                </a:solidFill>
                <a:latin typeface="Arial"/>
                <a:cs typeface="Arial"/>
              </a:rPr>
              <a:t>Describe and sort 2D shapes according to their properties</a:t>
            </a:r>
          </a:p>
          <a:p>
            <a:pPr marL="171450" indent="-171450">
              <a:buFont typeface="Arial" panose="020B0604020202020204" pitchFamily="34" charset="0"/>
              <a:buChar char="•"/>
            </a:pPr>
            <a:r>
              <a:rPr lang="en-US" sz="1100" dirty="0">
                <a:solidFill>
                  <a:schemeClr val="tx1"/>
                </a:solidFill>
                <a:latin typeface="Arial"/>
                <a:cs typeface="Arial"/>
              </a:rPr>
              <a:t>Identify 2D shapes on the surfaces of 3D shapes</a:t>
            </a:r>
          </a:p>
          <a:p>
            <a:pPr marL="171450" indent="-171450">
              <a:buFont typeface="Arial" panose="020B0604020202020204" pitchFamily="34" charset="0"/>
              <a:buChar char="•"/>
            </a:pPr>
            <a:r>
              <a:rPr lang="en-US" sz="1100" dirty="0">
                <a:solidFill>
                  <a:schemeClr val="tx1"/>
                </a:solidFill>
                <a:latin typeface="Arial"/>
                <a:cs typeface="Arial"/>
              </a:rPr>
              <a:t>Describe and create shape patterns</a:t>
            </a:r>
          </a:p>
          <a:p>
            <a:pPr marL="171450" indent="-171450">
              <a:buFont typeface="Arial" panose="020B0604020202020204" pitchFamily="34" charset="0"/>
              <a:buChar char="•"/>
            </a:pPr>
            <a:r>
              <a:rPr lang="en-US" sz="1100" dirty="0">
                <a:solidFill>
                  <a:schemeClr val="tx1"/>
                </a:solidFill>
                <a:latin typeface="Arial"/>
                <a:cs typeface="Arial"/>
              </a:rPr>
              <a:t>Compare and sort 2D and 3D shapes</a:t>
            </a:r>
          </a:p>
        </p:txBody>
      </p:sp>
      <p:sp>
        <p:nvSpPr>
          <p:cNvPr id="13" name="Rectangle 12">
            <a:extLst>
              <a:ext uri="{FF2B5EF4-FFF2-40B4-BE49-F238E27FC236}">
                <a16:creationId xmlns:a16="http://schemas.microsoft.com/office/drawing/2014/main" id="{0CEBE12B-2887-4FA6-9D72-223F55ECE204}"/>
              </a:ext>
            </a:extLst>
          </p:cNvPr>
          <p:cNvSpPr/>
          <p:nvPr/>
        </p:nvSpPr>
        <p:spPr>
          <a:xfrm>
            <a:off x="2743200" y="6056988"/>
            <a:ext cx="3856631" cy="35442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300" u="sng" dirty="0">
                <a:solidFill>
                  <a:schemeClr val="tx1"/>
                </a:solidFill>
                <a:latin typeface="Arial" panose="020B0604020202020204" pitchFamily="34" charset="0"/>
                <a:cs typeface="Arial" panose="020B0604020202020204" pitchFamily="34" charset="0"/>
              </a:rPr>
              <a:t>Key vocabulary – Shape:</a:t>
            </a:r>
          </a:p>
          <a:p>
            <a:r>
              <a:rPr lang="en-GB" sz="1100" b="1" dirty="0">
                <a:solidFill>
                  <a:schemeClr val="tx1"/>
                </a:solidFill>
                <a:latin typeface="Arial"/>
                <a:cs typeface="Arial"/>
              </a:rPr>
              <a:t>Faces</a:t>
            </a:r>
            <a:r>
              <a:rPr lang="en-GB" sz="1100" dirty="0">
                <a:solidFill>
                  <a:schemeClr val="tx1"/>
                </a:solidFill>
                <a:latin typeface="Arial"/>
                <a:cs typeface="Arial"/>
              </a:rPr>
              <a:t> – </a:t>
            </a:r>
            <a:r>
              <a:rPr lang="en-US" sz="1100" dirty="0">
                <a:solidFill>
                  <a:schemeClr val="tx1"/>
                </a:solidFill>
                <a:latin typeface="Arial"/>
                <a:cs typeface="Arial"/>
              </a:rPr>
              <a:t>One of the plane surfaces of a solid shape.</a:t>
            </a:r>
          </a:p>
          <a:p>
            <a:r>
              <a:rPr lang="en-GB" sz="1100" b="1" dirty="0">
                <a:solidFill>
                  <a:schemeClr val="tx1"/>
                </a:solidFill>
                <a:latin typeface="Arial" panose="020B0604020202020204" pitchFamily="34" charset="0"/>
                <a:cs typeface="Arial" panose="020B0604020202020204" pitchFamily="34" charset="0"/>
              </a:rPr>
              <a:t>Edges</a:t>
            </a:r>
            <a:r>
              <a:rPr lang="en-GB" sz="1100" dirty="0">
                <a:solidFill>
                  <a:schemeClr val="tx1"/>
                </a:solidFill>
                <a:latin typeface="Arial" panose="020B0604020202020204" pitchFamily="34" charset="0"/>
                <a:cs typeface="Arial" panose="020B0604020202020204" pitchFamily="34" charset="0"/>
              </a:rPr>
              <a:t> – where two faces meet</a:t>
            </a:r>
          </a:p>
          <a:p>
            <a:r>
              <a:rPr lang="en-GB" sz="1100" b="1" dirty="0">
                <a:solidFill>
                  <a:schemeClr val="tx1"/>
                </a:solidFill>
                <a:latin typeface="Arial"/>
                <a:cs typeface="Arial"/>
              </a:rPr>
              <a:t>Vertex or vertices </a:t>
            </a:r>
            <a:r>
              <a:rPr lang="en-GB" sz="1100" dirty="0">
                <a:solidFill>
                  <a:schemeClr val="tx1"/>
                </a:solidFill>
                <a:latin typeface="Arial"/>
                <a:cs typeface="Arial"/>
              </a:rPr>
              <a:t>– where two edges meet on a 3D shape or where two sides meet on a 2D shape (colloquially known as a corner.)</a:t>
            </a:r>
          </a:p>
          <a:p>
            <a:r>
              <a:rPr lang="en-GB" sz="1100" b="1" dirty="0">
                <a:solidFill>
                  <a:schemeClr val="tx1"/>
                </a:solidFill>
                <a:latin typeface="Arial"/>
                <a:cs typeface="Arial"/>
              </a:rPr>
              <a:t>Sides</a:t>
            </a:r>
            <a:r>
              <a:rPr lang="en-GB" sz="1100" dirty="0">
                <a:solidFill>
                  <a:schemeClr val="tx1"/>
                </a:solidFill>
                <a:latin typeface="Arial"/>
                <a:cs typeface="Arial"/>
              </a:rPr>
              <a:t> - </a:t>
            </a:r>
            <a:r>
              <a:rPr lang="en-US" sz="1100" dirty="0">
                <a:solidFill>
                  <a:schemeClr val="tx1"/>
                </a:solidFill>
                <a:latin typeface="Arial"/>
                <a:cs typeface="Arial"/>
              </a:rPr>
              <a:t>A straight line that forms part of the boundary of a shape.</a:t>
            </a:r>
            <a:r>
              <a:rPr lang="en-GB" sz="1100" dirty="0">
                <a:solidFill>
                  <a:schemeClr val="tx1"/>
                </a:solidFill>
                <a:latin typeface="Arial"/>
                <a:cs typeface="Arial"/>
              </a:rPr>
              <a:t> Shapes can have curved and straight sides</a:t>
            </a:r>
          </a:p>
          <a:p>
            <a:r>
              <a:rPr lang="en-GB" sz="1100" b="1" dirty="0">
                <a:solidFill>
                  <a:schemeClr val="tx1"/>
                </a:solidFill>
                <a:latin typeface="Arial"/>
                <a:cs typeface="Arial"/>
              </a:rPr>
              <a:t>Right angle </a:t>
            </a:r>
            <a:r>
              <a:rPr lang="en-GB" sz="1100" dirty="0">
                <a:solidFill>
                  <a:schemeClr val="tx1"/>
                </a:solidFill>
                <a:latin typeface="Arial"/>
                <a:cs typeface="Arial"/>
              </a:rPr>
              <a:t>– an angle made by a quarter turn (90⁰</a:t>
            </a:r>
            <a:r>
              <a:rPr lang="en-GB" sz="1100" b="1" dirty="0">
                <a:solidFill>
                  <a:schemeClr val="tx1"/>
                </a:solidFill>
                <a:latin typeface="Arial"/>
                <a:cs typeface="Arial"/>
              </a:rPr>
              <a:t>)</a:t>
            </a:r>
          </a:p>
          <a:p>
            <a:r>
              <a:rPr lang="en-GB" sz="1100" b="1" dirty="0">
                <a:solidFill>
                  <a:schemeClr val="tx1"/>
                </a:solidFill>
                <a:latin typeface="Arial"/>
                <a:cs typeface="Arial"/>
              </a:rPr>
              <a:t>Line of symmetry – </a:t>
            </a:r>
            <a:r>
              <a:rPr lang="en-GB" sz="1100" dirty="0">
                <a:solidFill>
                  <a:schemeClr val="tx1"/>
                </a:solidFill>
                <a:latin typeface="Arial"/>
                <a:cs typeface="Arial"/>
              </a:rPr>
              <a:t>an </a:t>
            </a:r>
            <a:r>
              <a:rPr lang="en-US" sz="1100" dirty="0">
                <a:solidFill>
                  <a:schemeClr val="tx1"/>
                </a:solidFill>
                <a:latin typeface="Arial"/>
                <a:cs typeface="Arial"/>
              </a:rPr>
              <a:t>imaginary line that passes through the center of the shape or object and divides it into identical halves. </a:t>
            </a:r>
          </a:p>
          <a:p>
            <a:endParaRPr lang="en-GB" sz="1100" b="1" dirty="0">
              <a:solidFill>
                <a:schemeClr val="tx1"/>
              </a:solidFill>
              <a:latin typeface="Arial" panose="020B0604020202020204" pitchFamily="34" charset="0"/>
              <a:cs typeface="Arial" panose="020B0604020202020204" pitchFamily="34" charset="0"/>
            </a:endParaRPr>
          </a:p>
          <a:p>
            <a:pPr>
              <a:lnSpc>
                <a:spcPct val="150000"/>
              </a:lnSpc>
            </a:pPr>
            <a:r>
              <a:rPr lang="en-GB" sz="1100" u="sng" dirty="0">
                <a:solidFill>
                  <a:schemeClr val="tx1"/>
                </a:solidFill>
                <a:latin typeface="Arial" panose="020B0604020202020204" pitchFamily="34" charset="0"/>
                <a:cs typeface="Arial" panose="020B0604020202020204" pitchFamily="34" charset="0"/>
              </a:rPr>
              <a:t>2D Shapes</a:t>
            </a:r>
          </a:p>
          <a:p>
            <a:pPr>
              <a:lnSpc>
                <a:spcPct val="150000"/>
              </a:lnSpc>
            </a:pPr>
            <a:r>
              <a:rPr lang="en-GB" sz="1100" b="1" dirty="0">
                <a:solidFill>
                  <a:schemeClr val="tx1"/>
                </a:solidFill>
                <a:latin typeface="Arial" panose="020B0604020202020204" pitchFamily="34" charset="0"/>
                <a:cs typeface="Arial" panose="020B0604020202020204" pitchFamily="34" charset="0"/>
              </a:rPr>
              <a:t>circle  triangle  quadrilateral  rectangle  square oblong pentagon   hexagon   heptagon   octagon </a:t>
            </a:r>
          </a:p>
          <a:p>
            <a:pPr>
              <a:lnSpc>
                <a:spcPct val="150000"/>
              </a:lnSpc>
            </a:pPr>
            <a:r>
              <a:rPr lang="en-GB" sz="1100" u="sng" dirty="0">
                <a:solidFill>
                  <a:schemeClr val="tx1"/>
                </a:solidFill>
                <a:latin typeface="Arial" panose="020B0604020202020204" pitchFamily="34" charset="0"/>
                <a:cs typeface="Arial" panose="020B0604020202020204" pitchFamily="34" charset="0"/>
              </a:rPr>
              <a:t>3D Shapes</a:t>
            </a:r>
          </a:p>
          <a:p>
            <a:pPr>
              <a:lnSpc>
                <a:spcPct val="150000"/>
              </a:lnSpc>
            </a:pPr>
            <a:r>
              <a:rPr lang="en-GB" sz="1100" b="1" dirty="0">
                <a:solidFill>
                  <a:schemeClr val="tx1"/>
                </a:solidFill>
                <a:latin typeface="Arial" panose="020B0604020202020204" pitchFamily="34" charset="0"/>
                <a:cs typeface="Arial" panose="020B0604020202020204" pitchFamily="34" charset="0"/>
              </a:rPr>
              <a:t>sphere </a:t>
            </a:r>
            <a:r>
              <a:rPr lang="en-GB" sz="1100" dirty="0">
                <a:solidFill>
                  <a:schemeClr val="tx1"/>
                </a:solidFill>
                <a:latin typeface="Arial" panose="020B0604020202020204" pitchFamily="34" charset="0"/>
                <a:cs typeface="Arial" panose="020B0604020202020204" pitchFamily="34" charset="0"/>
              </a:rPr>
              <a:t> </a:t>
            </a:r>
            <a:r>
              <a:rPr lang="en-GB" sz="1100" b="1" dirty="0">
                <a:solidFill>
                  <a:schemeClr val="tx1"/>
                </a:solidFill>
                <a:latin typeface="Arial" panose="020B0604020202020204" pitchFamily="34" charset="0"/>
                <a:cs typeface="Arial" panose="020B0604020202020204" pitchFamily="34" charset="0"/>
              </a:rPr>
              <a:t>cone  pyramid  cylinder  cube  cuboid </a:t>
            </a:r>
          </a:p>
        </p:txBody>
      </p:sp>
      <p:pic>
        <p:nvPicPr>
          <p:cNvPr id="2" name="Picture 1">
            <a:extLst>
              <a:ext uri="{FF2B5EF4-FFF2-40B4-BE49-F238E27FC236}">
                <a16:creationId xmlns:a16="http://schemas.microsoft.com/office/drawing/2014/main" id="{66A4F174-7036-4D22-80FA-5B1D4800DB2E}"/>
              </a:ext>
            </a:extLst>
          </p:cNvPr>
          <p:cNvPicPr>
            <a:picLocks noChangeAspect="1"/>
          </p:cNvPicPr>
          <p:nvPr/>
        </p:nvPicPr>
        <p:blipFill>
          <a:blip r:embed="rId2"/>
          <a:stretch>
            <a:fillRect/>
          </a:stretch>
        </p:blipFill>
        <p:spPr>
          <a:xfrm>
            <a:off x="633456" y="6358872"/>
            <a:ext cx="1369683" cy="1040959"/>
          </a:xfrm>
          <a:prstGeom prst="rect">
            <a:avLst/>
          </a:prstGeom>
        </p:spPr>
      </p:pic>
    </p:spTree>
    <p:extLst>
      <p:ext uri="{BB962C8B-B14F-4D97-AF65-F5344CB8AC3E}">
        <p14:creationId xmlns:p14="http://schemas.microsoft.com/office/powerpoint/2010/main" val="190577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Big Pictures</a:t>
            </a:r>
          </a:p>
        </p:txBody>
      </p:sp>
      <p:sp>
        <p:nvSpPr>
          <p:cNvPr id="10" name="TextBox 9">
            <a:extLst>
              <a:ext uri="{FF2B5EF4-FFF2-40B4-BE49-F238E27FC236}">
                <a16:creationId xmlns:a16="http://schemas.microsoft.com/office/drawing/2014/main" id="{733ADA13-B5CD-4D3A-8889-FEE3E3283C21}"/>
              </a:ext>
            </a:extLst>
          </p:cNvPr>
          <p:cNvSpPr txBox="1"/>
          <p:nvPr/>
        </p:nvSpPr>
        <p:spPr>
          <a:xfrm>
            <a:off x="495299" y="791737"/>
            <a:ext cx="5867400" cy="523220"/>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What maths can you see? Discuss with your children at home using the key vocabulary from the previous page</a:t>
            </a:r>
            <a:r>
              <a:rPr lang="en-GB" sz="1200">
                <a:latin typeface="Arial" panose="020B0604020202020204" pitchFamily="34" charset="0"/>
                <a:cs typeface="Arial" panose="020B0604020202020204" pitchFamily="34" charset="0"/>
              </a:rPr>
              <a:t>.</a:t>
            </a:r>
          </a:p>
        </p:txBody>
      </p:sp>
      <p:sp>
        <p:nvSpPr>
          <p:cNvPr id="3" name="Footer Placeholder 2">
            <a:extLst>
              <a:ext uri="{FF2B5EF4-FFF2-40B4-BE49-F238E27FC236}">
                <a16:creationId xmlns:a16="http://schemas.microsoft.com/office/drawing/2014/main" id="{6EE612FA-2C17-40B2-BBBD-D4E85D5F7557}"/>
              </a:ext>
            </a:extLst>
          </p:cNvPr>
          <p:cNvSpPr>
            <a:spLocks noGrp="1"/>
          </p:cNvSpPr>
          <p:nvPr>
            <p:ph type="ftr" sz="quarter" idx="11"/>
          </p:nvPr>
        </p:nvSpPr>
        <p:spPr>
          <a:xfrm>
            <a:off x="2320547" y="9509057"/>
            <a:ext cx="2314575" cy="527403"/>
          </a:xfrm>
        </p:spPr>
        <p:txBody>
          <a:bodyPr/>
          <a:lstStyle/>
          <a:p>
            <a:r>
              <a:rPr lang="en-GB" dirty="0"/>
              <a:t>Copyright © 2020 Mathematics Mastery. </a:t>
            </a:r>
          </a:p>
        </p:txBody>
      </p:sp>
      <p:pic>
        <p:nvPicPr>
          <p:cNvPr id="7" name="Picture 6">
            <a:extLst>
              <a:ext uri="{FF2B5EF4-FFF2-40B4-BE49-F238E27FC236}">
                <a16:creationId xmlns:a16="http://schemas.microsoft.com/office/drawing/2014/main" id="{9BDB7A39-A1F4-49C6-96E1-F469B2927573}"/>
              </a:ext>
            </a:extLst>
          </p:cNvPr>
          <p:cNvPicPr>
            <a:picLocks noChangeAspect="1"/>
          </p:cNvPicPr>
          <p:nvPr/>
        </p:nvPicPr>
        <p:blipFill rotWithShape="1">
          <a:blip r:embed="rId2"/>
          <a:srcRect l="2937" t="7145" r="3243" b="2544"/>
          <a:stretch/>
        </p:blipFill>
        <p:spPr>
          <a:xfrm>
            <a:off x="823912" y="5424394"/>
            <a:ext cx="5574580" cy="3999692"/>
          </a:xfrm>
          <a:prstGeom prst="rect">
            <a:avLst/>
          </a:prstGeom>
        </p:spPr>
      </p:pic>
      <p:pic>
        <p:nvPicPr>
          <p:cNvPr id="8" name="Picture 7">
            <a:extLst>
              <a:ext uri="{FF2B5EF4-FFF2-40B4-BE49-F238E27FC236}">
                <a16:creationId xmlns:a16="http://schemas.microsoft.com/office/drawing/2014/main" id="{07786E24-65FF-419D-A452-715986875E2D}"/>
              </a:ext>
            </a:extLst>
          </p:cNvPr>
          <p:cNvPicPr>
            <a:picLocks noChangeAspect="1"/>
          </p:cNvPicPr>
          <p:nvPr/>
        </p:nvPicPr>
        <p:blipFill>
          <a:blip r:embed="rId3"/>
          <a:stretch>
            <a:fillRect/>
          </a:stretch>
        </p:blipFill>
        <p:spPr>
          <a:xfrm>
            <a:off x="859706" y="1548015"/>
            <a:ext cx="5502993" cy="3791408"/>
          </a:xfrm>
          <a:prstGeom prst="rect">
            <a:avLst/>
          </a:prstGeom>
        </p:spPr>
      </p:pic>
    </p:spTree>
    <p:extLst>
      <p:ext uri="{BB962C8B-B14F-4D97-AF65-F5344CB8AC3E}">
        <p14:creationId xmlns:p14="http://schemas.microsoft.com/office/powerpoint/2010/main" val="80044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Try this at home – workshop games</a:t>
            </a:r>
          </a:p>
        </p:txBody>
      </p:sp>
      <p:sp>
        <p:nvSpPr>
          <p:cNvPr id="2" name="Footer Placeholder 1">
            <a:extLst>
              <a:ext uri="{FF2B5EF4-FFF2-40B4-BE49-F238E27FC236}">
                <a16:creationId xmlns:a16="http://schemas.microsoft.com/office/drawing/2014/main" id="{49B1CD5E-484D-405E-8464-655C9C4B7C63}"/>
              </a:ext>
            </a:extLst>
          </p:cNvPr>
          <p:cNvSpPr>
            <a:spLocks noGrp="1"/>
          </p:cNvSpPr>
          <p:nvPr>
            <p:ph type="ftr" sz="quarter" idx="11"/>
          </p:nvPr>
        </p:nvSpPr>
        <p:spPr>
          <a:xfrm>
            <a:off x="260181" y="9526042"/>
            <a:ext cx="6597820" cy="182758"/>
          </a:xfrm>
        </p:spPr>
        <p:txBody>
          <a:bodyPr/>
          <a:lstStyle/>
          <a:p>
            <a:r>
              <a:rPr lang="en-GB" dirty="0"/>
              <a:t>Copyright © 2020 Mathematics Mastery. </a:t>
            </a:r>
          </a:p>
        </p:txBody>
      </p:sp>
      <p:sp>
        <p:nvSpPr>
          <p:cNvPr id="13" name="Rectangle 12">
            <a:extLst>
              <a:ext uri="{FF2B5EF4-FFF2-40B4-BE49-F238E27FC236}">
                <a16:creationId xmlns:a16="http://schemas.microsoft.com/office/drawing/2014/main" id="{63740005-0E0C-4A9E-846D-8213C5F180E1}"/>
              </a:ext>
            </a:extLst>
          </p:cNvPr>
          <p:cNvSpPr/>
          <p:nvPr/>
        </p:nvSpPr>
        <p:spPr>
          <a:xfrm>
            <a:off x="306324" y="5273864"/>
            <a:ext cx="6300724" cy="4115396"/>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 name="TextBox 13">
            <a:extLst>
              <a:ext uri="{FF2B5EF4-FFF2-40B4-BE49-F238E27FC236}">
                <a16:creationId xmlns:a16="http://schemas.microsoft.com/office/drawing/2014/main" id="{2A94A32F-40C0-46FC-863C-B7E3A419B9B3}"/>
              </a:ext>
            </a:extLst>
          </p:cNvPr>
          <p:cNvSpPr txBox="1"/>
          <p:nvPr/>
        </p:nvSpPr>
        <p:spPr>
          <a:xfrm>
            <a:off x="433998" y="5598020"/>
            <a:ext cx="5173397" cy="3108543"/>
          </a:xfrm>
          <a:prstGeom prst="rect">
            <a:avLst/>
          </a:prstGeom>
          <a:noFill/>
          <a:ln w="28575">
            <a:noFill/>
          </a:ln>
        </p:spPr>
        <p:txBody>
          <a:bodyPr wrap="square" rtlCol="0">
            <a:spAutoFit/>
          </a:bodyPr>
          <a:lstStyle/>
          <a:p>
            <a:r>
              <a:rPr lang="en-GB" sz="1600" b="1" u="sng" dirty="0"/>
              <a:t>Shape Detectives (2+ players)</a:t>
            </a:r>
          </a:p>
          <a:p>
            <a:endParaRPr lang="en-GB" sz="1200" dirty="0"/>
          </a:p>
          <a:p>
            <a:r>
              <a:rPr lang="en-GB" sz="1400" u="sng" dirty="0"/>
              <a:t>3 or more players</a:t>
            </a:r>
          </a:p>
          <a:p>
            <a:r>
              <a:rPr lang="en-GB" sz="1400" dirty="0"/>
              <a:t>One person becomes the shape master. The shape master secretly chooses a shape (it could be either 2D or 3D). The rest of the players take it in turns to ask the shape master a question. The  shape master can only answer yes or no. The first person to correctly identify the shape on their turn wins! </a:t>
            </a:r>
          </a:p>
          <a:p>
            <a:endParaRPr lang="en-GB" sz="1400" dirty="0"/>
          </a:p>
          <a:p>
            <a:r>
              <a:rPr lang="en-GB" sz="1400" u="sng" dirty="0"/>
              <a:t>2 player version</a:t>
            </a:r>
          </a:p>
          <a:p>
            <a:r>
              <a:rPr lang="en-GB" sz="1400" dirty="0"/>
              <a:t>If playing with 2 people try setting a limit on the amount of questions e.g. you can only have six questions. If you identify the shape then the detective wins, if you don’t identify the shape, the shape master wins! </a:t>
            </a:r>
          </a:p>
        </p:txBody>
      </p:sp>
      <p:pic>
        <p:nvPicPr>
          <p:cNvPr id="15" name="Picture 14">
            <a:extLst>
              <a:ext uri="{FF2B5EF4-FFF2-40B4-BE49-F238E27FC236}">
                <a16:creationId xmlns:a16="http://schemas.microsoft.com/office/drawing/2014/main" id="{4BE08186-CA5D-44DF-9B2D-DB400925CEA7}"/>
              </a:ext>
            </a:extLst>
          </p:cNvPr>
          <p:cNvPicPr>
            <a:picLocks noChangeAspect="1"/>
          </p:cNvPicPr>
          <p:nvPr/>
        </p:nvPicPr>
        <p:blipFill>
          <a:blip r:embed="rId2"/>
          <a:stretch>
            <a:fillRect/>
          </a:stretch>
        </p:blipFill>
        <p:spPr>
          <a:xfrm>
            <a:off x="5424759" y="6758372"/>
            <a:ext cx="971055" cy="1473002"/>
          </a:xfrm>
          <a:prstGeom prst="rect">
            <a:avLst/>
          </a:prstGeom>
          <a:ln w="28575">
            <a:solidFill>
              <a:schemeClr val="tx1"/>
            </a:solidFill>
          </a:ln>
        </p:spPr>
      </p:pic>
      <p:sp>
        <p:nvSpPr>
          <p:cNvPr id="16" name="Rectangle 15">
            <a:extLst>
              <a:ext uri="{FF2B5EF4-FFF2-40B4-BE49-F238E27FC236}">
                <a16:creationId xmlns:a16="http://schemas.microsoft.com/office/drawing/2014/main" id="{9ACE6070-1428-4059-89BF-DE7CCE039440}"/>
              </a:ext>
            </a:extLst>
          </p:cNvPr>
          <p:cNvSpPr/>
          <p:nvPr/>
        </p:nvSpPr>
        <p:spPr>
          <a:xfrm>
            <a:off x="381000" y="8943974"/>
            <a:ext cx="5958846" cy="3085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sides    faces    lines of symmetry     quadrilateral     2D     3D     edges      vertices     right angle</a:t>
            </a:r>
            <a:endParaRPr lang="en-GB" sz="1200" dirty="0">
              <a:solidFill>
                <a:schemeClr val="tx1"/>
              </a:solidFill>
            </a:endParaRPr>
          </a:p>
        </p:txBody>
      </p:sp>
      <p:sp>
        <p:nvSpPr>
          <p:cNvPr id="24" name="Rectangle 23">
            <a:extLst>
              <a:ext uri="{FF2B5EF4-FFF2-40B4-BE49-F238E27FC236}">
                <a16:creationId xmlns:a16="http://schemas.microsoft.com/office/drawing/2014/main" id="{01D283D3-3905-4809-A3E5-59F386A08C08}"/>
              </a:ext>
            </a:extLst>
          </p:cNvPr>
          <p:cNvSpPr/>
          <p:nvPr/>
        </p:nvSpPr>
        <p:spPr>
          <a:xfrm>
            <a:off x="306324" y="1104425"/>
            <a:ext cx="6300724" cy="39746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endParaRPr lang="en-GB" sz="3200" dirty="0"/>
          </a:p>
        </p:txBody>
      </p:sp>
      <p:sp>
        <p:nvSpPr>
          <p:cNvPr id="25" name="TextBox 24">
            <a:extLst>
              <a:ext uri="{FF2B5EF4-FFF2-40B4-BE49-F238E27FC236}">
                <a16:creationId xmlns:a16="http://schemas.microsoft.com/office/drawing/2014/main" id="{6F34F6A7-DE49-4ECE-8FCA-B6775557C2B8}"/>
              </a:ext>
            </a:extLst>
          </p:cNvPr>
          <p:cNvSpPr txBox="1"/>
          <p:nvPr/>
        </p:nvSpPr>
        <p:spPr>
          <a:xfrm>
            <a:off x="518154" y="1260970"/>
            <a:ext cx="5430526" cy="33547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u="sng" dirty="0"/>
              <a:t>Half a square</a:t>
            </a:r>
          </a:p>
          <a:p>
            <a:r>
              <a:rPr lang="en-US" sz="1200" dirty="0"/>
              <a:t> </a:t>
            </a:r>
          </a:p>
          <a:p>
            <a:r>
              <a:rPr lang="en-US" sz="1400" dirty="0"/>
              <a:t>These images show a square that’s been split in half. How do you know they are correct?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Investigate: How many other ways can you split a square in half? </a:t>
            </a:r>
          </a:p>
          <a:p>
            <a:endParaRPr lang="en-US" sz="1400" dirty="0"/>
          </a:p>
          <a:p>
            <a:r>
              <a:rPr lang="en-US" sz="1400" dirty="0"/>
              <a:t>Variations to try at home: Why not try and see how many ways you can split a square in thirds or quarters? What happens if we change the shape? </a:t>
            </a:r>
          </a:p>
        </p:txBody>
      </p:sp>
      <p:grpSp>
        <p:nvGrpSpPr>
          <p:cNvPr id="4" name="Group 3">
            <a:extLst>
              <a:ext uri="{FF2B5EF4-FFF2-40B4-BE49-F238E27FC236}">
                <a16:creationId xmlns:a16="http://schemas.microsoft.com/office/drawing/2014/main" id="{BC17E68E-6FD8-4537-86B0-0D5EED7C14D1}"/>
              </a:ext>
            </a:extLst>
          </p:cNvPr>
          <p:cNvGrpSpPr/>
          <p:nvPr/>
        </p:nvGrpSpPr>
        <p:grpSpPr>
          <a:xfrm>
            <a:off x="1326972" y="2281906"/>
            <a:ext cx="4399225" cy="1002008"/>
            <a:chOff x="2003240" y="2574755"/>
            <a:chExt cx="5820704" cy="1368424"/>
          </a:xfrm>
        </p:grpSpPr>
        <p:sp>
          <p:nvSpPr>
            <p:cNvPr id="26" name="Rectangle 25">
              <a:extLst>
                <a:ext uri="{FF2B5EF4-FFF2-40B4-BE49-F238E27FC236}">
                  <a16:creationId xmlns:a16="http://schemas.microsoft.com/office/drawing/2014/main" id="{CA9779D0-6C8E-4042-8E99-513C535D9AF0}"/>
                </a:ext>
              </a:extLst>
            </p:cNvPr>
            <p:cNvSpPr/>
            <p:nvPr/>
          </p:nvSpPr>
          <p:spPr>
            <a:xfrm>
              <a:off x="2003240" y="2574756"/>
              <a:ext cx="1368000" cy="1368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489F900-7362-4713-9A54-20B7E4D5BE5B}"/>
                </a:ext>
              </a:extLst>
            </p:cNvPr>
            <p:cNvSpPr/>
            <p:nvPr/>
          </p:nvSpPr>
          <p:spPr>
            <a:xfrm>
              <a:off x="4229592" y="2574756"/>
              <a:ext cx="1368000" cy="1368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A9021D3-D6A6-44C3-B248-4CAD2603021A}"/>
                </a:ext>
              </a:extLst>
            </p:cNvPr>
            <p:cNvSpPr/>
            <p:nvPr/>
          </p:nvSpPr>
          <p:spPr>
            <a:xfrm>
              <a:off x="6455944" y="2574756"/>
              <a:ext cx="1368000" cy="13684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D88589C7-9F71-4FEB-B2F6-FB8B35FC4381}"/>
                </a:ext>
              </a:extLst>
            </p:cNvPr>
            <p:cNvSpPr/>
            <p:nvPr/>
          </p:nvSpPr>
          <p:spPr>
            <a:xfrm rot="10800000">
              <a:off x="4244243" y="2574755"/>
              <a:ext cx="1353349" cy="13684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B641250-9318-4E2E-9CB7-94BF6DC2D659}"/>
                </a:ext>
              </a:extLst>
            </p:cNvPr>
            <p:cNvSpPr/>
            <p:nvPr/>
          </p:nvSpPr>
          <p:spPr>
            <a:xfrm>
              <a:off x="2003240" y="2574755"/>
              <a:ext cx="1368000"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BE2FBE6-1E78-42DC-B6E2-77B124692464}"/>
                </a:ext>
              </a:extLst>
            </p:cNvPr>
            <p:cNvSpPr/>
            <p:nvPr/>
          </p:nvSpPr>
          <p:spPr>
            <a:xfrm>
              <a:off x="6455944" y="3258755"/>
              <a:ext cx="1368000"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668BAD5-D70C-4FF0-A8D0-337FA4EA4C01}"/>
                </a:ext>
              </a:extLst>
            </p:cNvPr>
            <p:cNvSpPr/>
            <p:nvPr/>
          </p:nvSpPr>
          <p:spPr>
            <a:xfrm>
              <a:off x="6881332" y="3253942"/>
              <a:ext cx="517223" cy="2543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26C5FF65-BC4D-4A51-BD81-F48A168CCE78}"/>
                </a:ext>
              </a:extLst>
            </p:cNvPr>
            <p:cNvSpPr/>
            <p:nvPr/>
          </p:nvSpPr>
          <p:spPr>
            <a:xfrm>
              <a:off x="6881332" y="2997208"/>
              <a:ext cx="517223" cy="25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E3D60DF1-40CE-4D9D-8D00-5D61AC13AB06}"/>
              </a:ext>
            </a:extLst>
          </p:cNvPr>
          <p:cNvSpPr/>
          <p:nvPr/>
        </p:nvSpPr>
        <p:spPr>
          <a:xfrm>
            <a:off x="968455" y="4595401"/>
            <a:ext cx="4941832" cy="34721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Half      numerator     denominator     I know because     equal parts   divide    </a:t>
            </a:r>
          </a:p>
        </p:txBody>
      </p:sp>
    </p:spTree>
    <p:extLst>
      <p:ext uri="{BB962C8B-B14F-4D97-AF65-F5344CB8AC3E}">
        <p14:creationId xmlns:p14="http://schemas.microsoft.com/office/powerpoint/2010/main" val="176739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Try this at home – more ideas</a:t>
            </a:r>
          </a:p>
        </p:txBody>
      </p:sp>
      <p:sp>
        <p:nvSpPr>
          <p:cNvPr id="31" name="Rectangle 30">
            <a:extLst>
              <a:ext uri="{FF2B5EF4-FFF2-40B4-BE49-F238E27FC236}">
                <a16:creationId xmlns:a16="http://schemas.microsoft.com/office/drawing/2014/main" id="{362D5608-2670-4BD7-8240-61AA3B9ADBBC}"/>
              </a:ext>
            </a:extLst>
          </p:cNvPr>
          <p:cNvSpPr/>
          <p:nvPr/>
        </p:nvSpPr>
        <p:spPr>
          <a:xfrm>
            <a:off x="228601" y="4054881"/>
            <a:ext cx="2914650" cy="18884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00" dirty="0">
              <a:solidFill>
                <a:schemeClr val="tx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8F50DDFC-7EF9-4B44-836D-1AA2A9573276}"/>
              </a:ext>
            </a:extLst>
          </p:cNvPr>
          <p:cNvSpPr/>
          <p:nvPr/>
        </p:nvSpPr>
        <p:spPr>
          <a:xfrm>
            <a:off x="207857" y="6171587"/>
            <a:ext cx="6421542" cy="9127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Go on a shape hunt</a:t>
            </a:r>
          </a:p>
          <a:p>
            <a:r>
              <a:rPr lang="en-GB" sz="1300" dirty="0">
                <a:solidFill>
                  <a:schemeClr val="tx1"/>
                </a:solidFill>
                <a:latin typeface="Arial" panose="020B0604020202020204" pitchFamily="34" charset="0"/>
                <a:cs typeface="Arial" panose="020B0604020202020204" pitchFamily="34" charset="0"/>
              </a:rPr>
              <a:t>Try seeing what 2D and 3D shapes you can spot around the house, in the garden or on your way to school!</a:t>
            </a:r>
          </a:p>
        </p:txBody>
      </p:sp>
      <p:sp>
        <p:nvSpPr>
          <p:cNvPr id="46" name="Rectangle 45">
            <a:extLst>
              <a:ext uri="{FF2B5EF4-FFF2-40B4-BE49-F238E27FC236}">
                <a16:creationId xmlns:a16="http://schemas.microsoft.com/office/drawing/2014/main" id="{D50A9501-526B-4467-928E-EA9F6B14DD25}"/>
              </a:ext>
            </a:extLst>
          </p:cNvPr>
          <p:cNvSpPr/>
          <p:nvPr/>
        </p:nvSpPr>
        <p:spPr>
          <a:xfrm>
            <a:off x="218230" y="2972014"/>
            <a:ext cx="6421540" cy="8546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Songs</a:t>
            </a:r>
          </a:p>
          <a:p>
            <a:r>
              <a:rPr lang="en-GB" sz="1300" dirty="0">
                <a:solidFill>
                  <a:schemeClr val="tx1"/>
                </a:solidFill>
                <a:latin typeface="Arial" panose="020B0604020202020204" pitchFamily="34" charset="0"/>
                <a:cs typeface="Arial" panose="020B0604020202020204" pitchFamily="34" charset="0"/>
              </a:rPr>
              <a:t>Try singing this song with the actions about fractions:</a:t>
            </a:r>
          </a:p>
          <a:p>
            <a:r>
              <a:rPr lang="en-GB" sz="1400" dirty="0">
                <a:hlinkClick r:id="rId2"/>
              </a:rPr>
              <a:t>https://www.bbc.co.uk/teach/supermovers/ks1-maths-fractions-with-joe-tracini/zmjy2sg</a:t>
            </a:r>
            <a:r>
              <a:rPr lang="en-GB" sz="1400" dirty="0"/>
              <a:t> </a:t>
            </a:r>
            <a:endParaRPr lang="en-GB" sz="1300"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46B9907-806F-4A49-B90D-CF507AFC3D5A}"/>
              </a:ext>
            </a:extLst>
          </p:cNvPr>
          <p:cNvSpPr/>
          <p:nvPr/>
        </p:nvSpPr>
        <p:spPr>
          <a:xfrm>
            <a:off x="218230" y="884390"/>
            <a:ext cx="6421540" cy="18958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Finding Halves, thirds and quarters</a:t>
            </a:r>
          </a:p>
          <a:p>
            <a:pPr marL="285750" indent="-285750">
              <a:buFont typeface="Arial" panose="020B0604020202020204" pitchFamily="34" charset="0"/>
              <a:buChar char="•"/>
            </a:pPr>
            <a:r>
              <a:rPr lang="en-GB" sz="1300" dirty="0">
                <a:solidFill>
                  <a:schemeClr val="tx1"/>
                </a:solidFill>
                <a:latin typeface="Arial"/>
                <a:cs typeface="Arial"/>
              </a:rPr>
              <a:t>Try finding fractions in your daily routine at home. For example when sharing toys or food, “let’s have half each”, “how can I share this between the four of us?”.</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 When preparing meals or baking show your children how to measure half a cup or half of a jug of something. </a:t>
            </a:r>
          </a:p>
          <a:p>
            <a:pPr marL="285750" indent="-285750">
              <a:buFont typeface="Arial" panose="020B0604020202020204" pitchFamily="34" charset="0"/>
              <a:buChar char="•"/>
            </a:pPr>
            <a:r>
              <a:rPr lang="en-GB" sz="1300">
                <a:solidFill>
                  <a:schemeClr val="tx1"/>
                </a:solidFill>
                <a:latin typeface="Arial"/>
                <a:cs typeface="Arial"/>
              </a:rPr>
              <a:t>Link this to time, "It has been half an hour since…" "We have half an hour until we get to go to grandma’s house."</a:t>
            </a:r>
            <a:endParaRPr lang="en-GB" sz="1300"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752BDBD2-8344-48E7-A28B-776AA4248A61}"/>
              </a:ext>
            </a:extLst>
          </p:cNvPr>
          <p:cNvSpPr/>
          <p:nvPr/>
        </p:nvSpPr>
        <p:spPr>
          <a:xfrm>
            <a:off x="218230" y="8467214"/>
            <a:ext cx="6421540" cy="106204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GB" sz="1300" u="sng" dirty="0">
                <a:solidFill>
                  <a:schemeClr val="tx1"/>
                </a:solidFill>
                <a:latin typeface="Arial" panose="020B0604020202020204" pitchFamily="34" charset="0"/>
                <a:cs typeface="Arial" panose="020B0604020202020204" pitchFamily="34" charset="0"/>
              </a:rPr>
              <a:t>Questions to support thinking</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 do you think would happen if….</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What’s the same? What’s different? </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How do you know that? </a:t>
            </a:r>
          </a:p>
          <a:p>
            <a:endParaRPr lang="en-GB" sz="13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3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Can you see a pattern? What would come next?</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 else could go in this set? What couldn’t?</a:t>
            </a:r>
          </a:p>
        </p:txBody>
      </p:sp>
      <p:sp>
        <p:nvSpPr>
          <p:cNvPr id="8" name="Footer Placeholder 7">
            <a:extLst>
              <a:ext uri="{FF2B5EF4-FFF2-40B4-BE49-F238E27FC236}">
                <a16:creationId xmlns:a16="http://schemas.microsoft.com/office/drawing/2014/main" id="{B6490EA7-9E32-4D61-AE99-B6B9F25A347E}"/>
              </a:ext>
            </a:extLst>
          </p:cNvPr>
          <p:cNvSpPr>
            <a:spLocks noGrp="1"/>
          </p:cNvSpPr>
          <p:nvPr>
            <p:ph type="ftr" sz="quarter" idx="11"/>
          </p:nvPr>
        </p:nvSpPr>
        <p:spPr>
          <a:xfrm>
            <a:off x="1984762" y="9552629"/>
            <a:ext cx="2314575" cy="527403"/>
          </a:xfrm>
        </p:spPr>
        <p:txBody>
          <a:bodyPr/>
          <a:lstStyle/>
          <a:p>
            <a:r>
              <a:rPr lang="en-GB"/>
              <a:t>Copyright © 2019 Mathematics Mastery. </a:t>
            </a:r>
          </a:p>
        </p:txBody>
      </p:sp>
      <p:pic>
        <p:nvPicPr>
          <p:cNvPr id="2" name="Picture 1">
            <a:extLst>
              <a:ext uri="{FF2B5EF4-FFF2-40B4-BE49-F238E27FC236}">
                <a16:creationId xmlns:a16="http://schemas.microsoft.com/office/drawing/2014/main" id="{B3E4EA5A-D56A-461A-B836-F7FA1ED7768E}"/>
              </a:ext>
            </a:extLst>
          </p:cNvPr>
          <p:cNvPicPr>
            <a:picLocks noChangeAspect="1"/>
          </p:cNvPicPr>
          <p:nvPr/>
        </p:nvPicPr>
        <p:blipFill rotWithShape="1">
          <a:blip r:embed="rId3"/>
          <a:srcRect l="1112" b="4595"/>
          <a:stretch/>
        </p:blipFill>
        <p:spPr>
          <a:xfrm>
            <a:off x="3259243" y="4415470"/>
            <a:ext cx="3390900" cy="1419433"/>
          </a:xfrm>
          <a:prstGeom prst="rect">
            <a:avLst/>
          </a:prstGeom>
        </p:spPr>
      </p:pic>
      <p:sp>
        <p:nvSpPr>
          <p:cNvPr id="10" name="Rectangle 9">
            <a:extLst>
              <a:ext uri="{FF2B5EF4-FFF2-40B4-BE49-F238E27FC236}">
                <a16:creationId xmlns:a16="http://schemas.microsoft.com/office/drawing/2014/main" id="{F32809CB-C7BA-4938-93A6-0F733D3D731E}"/>
              </a:ext>
            </a:extLst>
          </p:cNvPr>
          <p:cNvSpPr/>
          <p:nvPr/>
        </p:nvSpPr>
        <p:spPr>
          <a:xfrm>
            <a:off x="218228" y="7316239"/>
            <a:ext cx="6421542" cy="9127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Shape of the week</a:t>
            </a:r>
          </a:p>
          <a:p>
            <a:r>
              <a:rPr lang="en-GB" sz="1300" dirty="0">
                <a:solidFill>
                  <a:schemeClr val="tx1"/>
                </a:solidFill>
                <a:latin typeface="Arial" panose="020B0604020202020204" pitchFamily="34" charset="0"/>
                <a:cs typeface="Arial" panose="020B0604020202020204" pitchFamily="34" charset="0"/>
              </a:rPr>
              <a:t>Select a shape to be the shape of the week. </a:t>
            </a:r>
            <a:r>
              <a:rPr lang="en-US" sz="1300" dirty="0">
                <a:solidFill>
                  <a:schemeClr val="tx1"/>
                </a:solidFill>
                <a:latin typeface="Arial" panose="020B0604020202020204" pitchFamily="34" charset="0"/>
                <a:cs typeface="Arial" panose="020B0604020202020204" pitchFamily="34" charset="0"/>
              </a:rPr>
              <a:t>How many of these shapes can your child spot during the week, at home and when you are out? </a:t>
            </a:r>
            <a:endParaRPr lang="en-GB" sz="13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F854669-4AD9-4D3B-9EFE-715A2CF51FF7}"/>
              </a:ext>
            </a:extLst>
          </p:cNvPr>
          <p:cNvSpPr txBox="1"/>
          <p:nvPr/>
        </p:nvSpPr>
        <p:spPr>
          <a:xfrm>
            <a:off x="286597" y="4155588"/>
            <a:ext cx="2914650" cy="1692771"/>
          </a:xfrm>
          <a:prstGeom prst="rect">
            <a:avLst/>
          </a:prstGeom>
          <a:noFill/>
        </p:spPr>
        <p:txBody>
          <a:bodyPr wrap="square" rtlCol="0">
            <a:spAutoFit/>
          </a:bodyPr>
          <a:lstStyle/>
          <a:p>
            <a:r>
              <a:rPr lang="en-GB" sz="1300" u="sng" dirty="0"/>
              <a:t>Exploring symmetrical shapes</a:t>
            </a:r>
          </a:p>
          <a:p>
            <a:endParaRPr lang="en-GB" sz="1300" dirty="0"/>
          </a:p>
          <a:p>
            <a:r>
              <a:rPr lang="en-GB" sz="1300" dirty="0"/>
              <a:t>With a partner take a piece of paper, each fold it in half and cut out a shape without crossing the fold. </a:t>
            </a:r>
          </a:p>
          <a:p>
            <a:endParaRPr lang="en-GB" sz="1300" dirty="0"/>
          </a:p>
          <a:p>
            <a:r>
              <a:rPr lang="en-GB" sz="1300" dirty="0"/>
              <a:t>Compare your shapes. </a:t>
            </a:r>
          </a:p>
          <a:p>
            <a:r>
              <a:rPr lang="en-GB" sz="1300" b="1" dirty="0"/>
              <a:t>What’s the same? What’s different?</a:t>
            </a:r>
          </a:p>
        </p:txBody>
      </p:sp>
    </p:spTree>
    <p:extLst>
      <p:ext uri="{BB962C8B-B14F-4D97-AF65-F5344CB8AC3E}">
        <p14:creationId xmlns:p14="http://schemas.microsoft.com/office/powerpoint/2010/main" val="419421475"/>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Ark_x0020_Department xmlns="9c6500c0-19b7-4dc1-a957-fb6bf8f5f217">Maths Mastery</Ark_x0020_Departm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636A58-A6DE-4308-89A6-036524291B16}">
  <ds:schemaRefs>
    <ds:schemaRef ds:uri="http://schemas.microsoft.com/sharepoint/v3/contenttype/forms"/>
  </ds:schemaRefs>
</ds:datastoreItem>
</file>

<file path=customXml/itemProps2.xml><?xml version="1.0" encoding="utf-8"?>
<ds:datastoreItem xmlns:ds="http://schemas.openxmlformats.org/officeDocument/2006/customXml" ds:itemID="{1A03D302-1856-4AE1-AAC8-C4ECC7445419}">
  <ds:schemaRefs>
    <ds:schemaRef ds:uri="http://schemas.microsoft.com/office/2006/metadata/properties"/>
    <ds:schemaRef ds:uri="http://schemas.microsoft.com/office/infopath/2007/PartnerControls"/>
    <ds:schemaRef ds:uri="http://schemas.microsoft.com/sharepoint/v3"/>
    <ds:schemaRef ds:uri="9c6500c0-19b7-4dc1-a957-fb6bf8f5f217"/>
  </ds:schemaRefs>
</ds:datastoreItem>
</file>

<file path=customXml/itemProps3.xml><?xml version="1.0" encoding="utf-8"?>
<ds:datastoreItem xmlns:ds="http://schemas.openxmlformats.org/officeDocument/2006/customXml" ds:itemID="{21A7F6FB-D9B4-4B4C-B636-E18DFBA9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16379</TotalTime>
  <Words>1294</Words>
  <Application>Microsoft Office PowerPoint</Application>
  <PresentationFormat>A4 Paper (210x297 mm)</PresentationFormat>
  <Paragraphs>156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24</cp:revision>
  <cp:lastPrinted>2019-08-19T12:49:13Z</cp:lastPrinted>
  <dcterms:created xsi:type="dcterms:W3CDTF">2019-07-18T09:37:02Z</dcterms:created>
  <dcterms:modified xsi:type="dcterms:W3CDTF">2020-01-14T16:23:29Z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