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0"/>
  </p:notesMasterIdLst>
  <p:sldIdLst>
    <p:sldId id="256" r:id="rId6"/>
    <p:sldId id="281" r:id="rId7"/>
    <p:sldId id="286" r:id="rId8"/>
    <p:sldId id="288" r:id="rId9"/>
    <p:sldId id="292" r:id="rId10"/>
    <p:sldId id="287" r:id="rId11"/>
    <p:sldId id="295" r:id="rId12"/>
    <p:sldId id="301" r:id="rId13"/>
    <p:sldId id="289" r:id="rId14"/>
    <p:sldId id="291" r:id="rId15"/>
    <p:sldId id="271" r:id="rId16"/>
    <p:sldId id="273" r:id="rId17"/>
    <p:sldId id="294" r:id="rId18"/>
    <p:sldId id="304" r:id="rId19"/>
    <p:sldId id="305" r:id="rId20"/>
    <p:sldId id="303" r:id="rId21"/>
    <p:sldId id="300" r:id="rId22"/>
    <p:sldId id="297" r:id="rId23"/>
    <p:sldId id="298" r:id="rId24"/>
    <p:sldId id="299" r:id="rId25"/>
    <p:sldId id="302" r:id="rId26"/>
    <p:sldId id="285" r:id="rId27"/>
    <p:sldId id="293" r:id="rId28"/>
    <p:sldId id="3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Jones" initials="KJ" lastIdx="5" clrIdx="0">
    <p:extLst>
      <p:ext uri="{19B8F6BF-5375-455C-9EA6-DF929625EA0E}">
        <p15:presenceInfo xmlns:p15="http://schemas.microsoft.com/office/powerpoint/2012/main" userId="S::kate.jones@mathematicsmastery.org::4a9fd575-894c-4f1c-886c-99f53615ea7e" providerId="AD"/>
      </p:ext>
    </p:extLst>
  </p:cmAuthor>
  <p:cmAuthor id="2" name="Rebekah Goh" initials="RG" lastIdx="5" clrIdx="1">
    <p:extLst>
      <p:ext uri="{19B8F6BF-5375-455C-9EA6-DF929625EA0E}">
        <p15:presenceInfo xmlns:p15="http://schemas.microsoft.com/office/powerpoint/2012/main" userId="S::rebekah.goh@mathematicsmastery.org::557a5cbb-287d-40da-825e-f4e4c0111d57" providerId="AD"/>
      </p:ext>
    </p:extLst>
  </p:cmAuthor>
  <p:cmAuthor id="3" name="James Protheroe" initials="JP" lastIdx="5" clrIdx="2">
    <p:extLst>
      <p:ext uri="{19B8F6BF-5375-455C-9EA6-DF929625EA0E}">
        <p15:presenceInfo xmlns:p15="http://schemas.microsoft.com/office/powerpoint/2012/main" userId="S-1-5-21-45596886-3183908232-3110153513-120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9A9A9"/>
    <a:srgbClr val="7344A3"/>
    <a:srgbClr val="FF8C00"/>
    <a:srgbClr val="E40045"/>
    <a:srgbClr val="E6E6E6"/>
    <a:srgbClr val="FFC9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F5885-4AB3-402B-A31F-B14A4BF2D76B}" v="2" dt="2019-12-18T18:17:16.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7" autoAdjust="0"/>
  </p:normalViewPr>
  <p:slideViewPr>
    <p:cSldViewPr snapToGrid="0">
      <p:cViewPr varScale="1">
        <p:scale>
          <a:sx n="55" d="100"/>
          <a:sy n="55" d="100"/>
        </p:scale>
        <p:origin x="4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Jones" userId="4a9fd575-894c-4f1c-886c-99f53615ea7e" providerId="ADAL" clId="{4C5F5885-4AB3-402B-A31F-B14A4BF2D76B}"/>
    <pc:docChg chg="custSel modSld">
      <pc:chgData name="Kate Jones" userId="4a9fd575-894c-4f1c-886c-99f53615ea7e" providerId="ADAL" clId="{4C5F5885-4AB3-402B-A31F-B14A4BF2D76B}" dt="2019-12-18T18:17:38.190" v="8" actId="20577"/>
      <pc:docMkLst>
        <pc:docMk/>
      </pc:docMkLst>
      <pc:sldChg chg="delCm">
        <pc:chgData name="Kate Jones" userId="4a9fd575-894c-4f1c-886c-99f53615ea7e" providerId="ADAL" clId="{4C5F5885-4AB3-402B-A31F-B14A4BF2D76B}" dt="2019-12-18T18:13:28.285" v="1" actId="1592"/>
        <pc:sldMkLst>
          <pc:docMk/>
          <pc:sldMk cId="2674150545" sldId="287"/>
        </pc:sldMkLst>
      </pc:sldChg>
      <pc:sldChg chg="modNotesTx">
        <pc:chgData name="Kate Jones" userId="4a9fd575-894c-4f1c-886c-99f53615ea7e" providerId="ADAL" clId="{4C5F5885-4AB3-402B-A31F-B14A4BF2D76B}" dt="2019-12-18T18:17:38.190" v="8" actId="20577"/>
        <pc:sldMkLst>
          <pc:docMk/>
          <pc:sldMk cId="1354232023" sldId="288"/>
        </pc:sldMkLst>
      </pc:sldChg>
      <pc:sldChg chg="delCm">
        <pc:chgData name="Kate Jones" userId="4a9fd575-894c-4f1c-886c-99f53615ea7e" providerId="ADAL" clId="{4C5F5885-4AB3-402B-A31F-B14A4BF2D76B}" dt="2019-12-18T18:17:25.603" v="6" actId="1592"/>
        <pc:sldMkLst>
          <pc:docMk/>
          <pc:sldMk cId="2383619986" sldId="294"/>
        </pc:sldMkLst>
      </pc:sldChg>
      <pc:sldChg chg="modSp">
        <pc:chgData name="Kate Jones" userId="4a9fd575-894c-4f1c-886c-99f53615ea7e" providerId="ADAL" clId="{4C5F5885-4AB3-402B-A31F-B14A4BF2D76B}" dt="2019-12-18T18:17:16.830" v="5" actId="12"/>
        <pc:sldMkLst>
          <pc:docMk/>
          <pc:sldMk cId="2787269076" sldId="304"/>
        </pc:sldMkLst>
        <pc:spChg chg="mod">
          <ac:chgData name="Kate Jones" userId="4a9fd575-894c-4f1c-886c-99f53615ea7e" providerId="ADAL" clId="{4C5F5885-4AB3-402B-A31F-B14A4BF2D76B}" dt="2019-12-18T18:17:16.830" v="5" actId="12"/>
          <ac:spMkLst>
            <pc:docMk/>
            <pc:sldMk cId="2787269076" sldId="304"/>
            <ac:spMk id="7" creationId="{D4AF83C5-78CF-4F70-8453-AEA5D403F4C7}"/>
          </ac:spMkLst>
        </pc:spChg>
      </pc:sldChg>
      <pc:sldChg chg="modNotesTx">
        <pc:chgData name="Kate Jones" userId="4a9fd575-894c-4f1c-886c-99f53615ea7e" providerId="ADAL" clId="{4C5F5885-4AB3-402B-A31F-B14A4BF2D76B}" dt="2019-12-18T18:16:57.400" v="3" actId="20577"/>
        <pc:sldMkLst>
          <pc:docMk/>
          <pc:sldMk cId="4082820562"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41A3-BE0C-45F0-8A46-50877E689D7E}" type="datetimeFigureOut">
              <a:rPr lang="en-GB" smtClean="0"/>
              <a:t>18/12/2019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D0FEC-1AEC-4A3B-BF6C-F44763AA426E}" type="slidenum">
              <a:rPr lang="en-GB" smtClean="0"/>
              <a:t>‹#›</a:t>
            </a:fld>
            <a:endParaRPr lang="en-GB"/>
          </a:p>
        </p:txBody>
      </p:sp>
    </p:spTree>
    <p:extLst>
      <p:ext uri="{BB962C8B-B14F-4D97-AF65-F5344CB8AC3E}">
        <p14:creationId xmlns:p14="http://schemas.microsoft.com/office/powerpoint/2010/main" val="3668444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General Guidance about parent workshops </a:t>
            </a:r>
            <a:endParaRPr lang="en-GB" dirty="0"/>
          </a:p>
          <a:p>
            <a:pPr marL="171450" indent="-171450">
              <a:buFont typeface="Arial" panose="020B0604020202020204" pitchFamily="34" charset="0"/>
              <a:buChar char="•"/>
            </a:pPr>
            <a:r>
              <a:rPr lang="en-GB" dirty="0"/>
              <a:t>This workshop (if delivering in full) is designed to be completed in 50 minutes – 1 hour. </a:t>
            </a:r>
          </a:p>
          <a:p>
            <a:pPr marL="171450" indent="-171450">
              <a:buFont typeface="Arial" panose="020B0604020202020204" pitchFamily="34" charset="0"/>
              <a:buChar char="•"/>
            </a:pPr>
            <a:r>
              <a:rPr lang="en-GB" dirty="0"/>
              <a:t>This workshop </a:t>
            </a:r>
            <a:r>
              <a:rPr lang="en-GB" b="1" dirty="0"/>
              <a:t>can be adapted and shortened to suit the priorities of your school</a:t>
            </a:r>
            <a:r>
              <a:rPr lang="en-GB" dirty="0"/>
              <a:t>, select the parts that are purposeful for you. </a:t>
            </a:r>
          </a:p>
          <a:p>
            <a:pPr marL="171450" indent="-171450">
              <a:buFont typeface="Arial" panose="020B0604020202020204" pitchFamily="34" charset="0"/>
              <a:buChar char="•"/>
            </a:pPr>
            <a:r>
              <a:rPr lang="en-GB" dirty="0"/>
              <a:t>See our parent workshop guidance for an overview of the structure to support you in adapting. </a:t>
            </a:r>
          </a:p>
          <a:p>
            <a:pPr marL="171450" indent="-171450">
              <a:buFont typeface="Arial" panose="020B0604020202020204" pitchFamily="34" charset="0"/>
              <a:buChar char="•"/>
            </a:pPr>
            <a:r>
              <a:rPr lang="en-GB" dirty="0"/>
              <a:t>Additionally you may wish to add in information specific to your school e.g. photos, videos, website links, calculation policy. </a:t>
            </a:r>
          </a:p>
          <a:p>
            <a:pPr marL="171450" indent="-171450">
              <a:buFont typeface="Arial" panose="020B0604020202020204" pitchFamily="34" charset="0"/>
              <a:buChar char="•"/>
            </a:pPr>
            <a:r>
              <a:rPr lang="en-GB" dirty="0"/>
              <a:t>Have the termly parent packs already on the tables  - these are to be taken home after the workshop and contain the big picture, vocabulary, key representations and games discussed in the workshop. This can also be sent out to parents who were not able to attend the workshop. </a:t>
            </a:r>
          </a:p>
          <a:p>
            <a:pPr marL="0" indent="0">
              <a:buFont typeface="Arial" panose="020B0604020202020204" pitchFamily="34" charset="0"/>
              <a:buNone/>
            </a:pPr>
            <a:r>
              <a:rPr lang="en-GB" b="1" dirty="0"/>
              <a:t>Resources</a:t>
            </a:r>
          </a:p>
          <a:p>
            <a:pPr marL="171450" indent="-171450">
              <a:buFont typeface="Arial" panose="020B0604020202020204" pitchFamily="34" charset="0"/>
              <a:buChar char="•"/>
            </a:pPr>
            <a:r>
              <a:rPr lang="en-GB" b="0" dirty="0"/>
              <a:t>Counters</a:t>
            </a:r>
          </a:p>
          <a:p>
            <a:pPr marL="171450" indent="-171450">
              <a:buFont typeface="Arial" panose="020B0604020202020204" pitchFamily="34" charset="0"/>
              <a:buChar char="•"/>
            </a:pPr>
            <a:r>
              <a:rPr lang="en-GB" b="0" dirty="0"/>
              <a:t>Countable objects e.g. small play, everyday items</a:t>
            </a:r>
          </a:p>
          <a:p>
            <a:pPr marL="171450" indent="-171450">
              <a:buFont typeface="Arial" panose="020B0604020202020204" pitchFamily="34" charset="0"/>
              <a:buChar char="•"/>
            </a:pPr>
            <a:r>
              <a:rPr lang="en-GB" b="0" dirty="0"/>
              <a:t>Bead strings</a:t>
            </a:r>
          </a:p>
          <a:p>
            <a:pPr marL="171450" indent="-171450">
              <a:buFont typeface="Arial" panose="020B0604020202020204" pitchFamily="34" charset="0"/>
              <a:buChar char="•"/>
            </a:pPr>
            <a:r>
              <a:rPr lang="en-GB" b="0" dirty="0"/>
              <a:t>Ten frames</a:t>
            </a:r>
          </a:p>
          <a:p>
            <a:pPr marL="171450" indent="-171450">
              <a:buFont typeface="Arial" panose="020B0604020202020204" pitchFamily="34" charset="0"/>
              <a:buChar char="•"/>
            </a:pPr>
            <a:r>
              <a:rPr lang="en-GB" b="0" dirty="0"/>
              <a:t>Five frames</a:t>
            </a:r>
          </a:p>
          <a:p>
            <a:pPr marL="171450" indent="-171450">
              <a:buFont typeface="Arial" panose="020B0604020202020204" pitchFamily="34" charset="0"/>
              <a:buChar char="•"/>
            </a:pPr>
            <a:r>
              <a:rPr lang="en-GB" b="0" dirty="0"/>
              <a:t>Dot cards (see folder)</a:t>
            </a:r>
          </a:p>
        </p:txBody>
      </p:sp>
      <p:sp>
        <p:nvSpPr>
          <p:cNvPr id="4" name="Slide Number Placeholder 3"/>
          <p:cNvSpPr>
            <a:spLocks noGrp="1"/>
          </p:cNvSpPr>
          <p:nvPr>
            <p:ph type="sldNum" sz="quarter" idx="5"/>
          </p:nvPr>
        </p:nvSpPr>
        <p:spPr/>
        <p:txBody>
          <a:bodyPr/>
          <a:lstStyle/>
          <a:p>
            <a:fld id="{493D0FEC-1AEC-4A3B-BF6C-F44763AA426E}" type="slidenum">
              <a:rPr lang="en-GB" smtClean="0"/>
              <a:t>1</a:t>
            </a:fld>
            <a:endParaRPr lang="en-GB"/>
          </a:p>
        </p:txBody>
      </p:sp>
    </p:spTree>
    <p:extLst>
      <p:ext uri="{BB962C8B-B14F-4D97-AF65-F5344CB8AC3E}">
        <p14:creationId xmlns:p14="http://schemas.microsoft.com/office/powerpoint/2010/main" val="287581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5 minutes</a:t>
            </a:r>
          </a:p>
          <a:p>
            <a:r>
              <a:rPr lang="en-GB" b="1" dirty="0"/>
              <a:t>Purpose: </a:t>
            </a:r>
            <a:r>
              <a:rPr lang="en-GB" b="0" dirty="0"/>
              <a:t>To show parents how we use the Big Picture to connect maths to a context/the real world.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i="0" dirty="0"/>
              <a:t>Explain that </a:t>
            </a:r>
            <a:r>
              <a:rPr lang="en-GB" i="0" dirty="0"/>
              <a:t>Big Pictures are used to provide children with opportunities to connect maths with the real world, make connections and supports mathematical talk and reasoning. </a:t>
            </a:r>
          </a:p>
          <a:p>
            <a:r>
              <a:rPr lang="en-GB" i="0" dirty="0"/>
              <a:t>Give parents a copy of the 5 speckled frogs Big Picture (in parent pack, or display on the board) and explain this is used in the addition and subtraction unit, which is our focus today. </a:t>
            </a:r>
          </a:p>
          <a:p>
            <a:r>
              <a:rPr lang="en-GB" i="0" dirty="0"/>
              <a:t>Allow them to discuss what maths they can see with their children</a:t>
            </a:r>
            <a:r>
              <a:rPr lang="en-GB" i="0" baseline="0" dirty="0"/>
              <a:t> and take some feedback. </a:t>
            </a:r>
            <a:endParaRPr lang="en-GB" i="0" dirty="0"/>
          </a:p>
          <a:p>
            <a:r>
              <a:rPr lang="en-GB" i="0" dirty="0"/>
              <a:t>Mathematics Mastery encourages pupils to make connections between the maths they are doing and real life contexts. Often pupils are asked to relate the maths they are doing to a real life problem which we call a “maths story”.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10</a:t>
            </a:fld>
            <a:endParaRPr lang="en-GB"/>
          </a:p>
        </p:txBody>
      </p:sp>
    </p:spTree>
    <p:extLst>
      <p:ext uri="{BB962C8B-B14F-4D97-AF65-F5344CB8AC3E}">
        <p14:creationId xmlns:p14="http://schemas.microsoft.com/office/powerpoint/2010/main" val="69905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3 minutes</a:t>
            </a:r>
          </a:p>
          <a:p>
            <a:r>
              <a:rPr lang="en-GB" b="1" dirty="0"/>
              <a:t>Purpose: </a:t>
            </a:r>
            <a:r>
              <a:rPr lang="en-GB" b="0" dirty="0"/>
              <a:t>To share the Autumn curriculum map with parents. </a:t>
            </a:r>
            <a:endParaRPr lang="en-GB" b="1" dirty="0"/>
          </a:p>
          <a:p>
            <a:r>
              <a:rPr lang="en-GB" b="1" dirty="0"/>
              <a:t>Facilitation</a:t>
            </a:r>
            <a:r>
              <a:rPr lang="en-GB" dirty="0"/>
              <a:t>: Allow parents to view the Reception curriculum map and talk through the focus of each unit (no need to go through the individual objectives).</a:t>
            </a:r>
          </a:p>
          <a:p>
            <a:r>
              <a:rPr lang="en-GB" dirty="0"/>
              <a:t>Emphasise the importance of looking deeply at the structures of numbers and the importance of pupils being able to represent numbers in more than one way to emphasise different properties. MM supports a deep understanding of number and although children may be able to count to ten and beyond, it doesn’t mean they understand the structure and the value of each number. This is why we begin with just numbers 1-3, building up to numbers 1 – 6 this Autumn. </a:t>
            </a:r>
          </a:p>
          <a:p>
            <a:r>
              <a:rPr lang="en-GB" dirty="0"/>
              <a:t>Optional Handout – Curriculum map</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11</a:t>
            </a:fld>
            <a:endParaRPr lang="en-GB"/>
          </a:p>
        </p:txBody>
      </p:sp>
    </p:spTree>
    <p:extLst>
      <p:ext uri="{BB962C8B-B14F-4D97-AF65-F5344CB8AC3E}">
        <p14:creationId xmlns:p14="http://schemas.microsoft.com/office/powerpoint/2010/main" val="12189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the progressive learning steps pupils will follow for numbers 1-6.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In this workshop we have decided to focus on exploring numbers 1-6 as this is a key focus for the Autumn term. The slide shows some of the key learning objectives that pupils will be working on throughout Autumn. Your children will fully explore numbers up to 3 before moving on to numbers up to 6. They then will move on to explore numbers to 10 in spring. This ensures pupils have a deep understanding that they can later connect to new learning throughout the remainder of the year. </a:t>
            </a:r>
            <a:r>
              <a:rPr lang="en-GB" dirty="0"/>
              <a:t>Mathematics Mastery is a cumulative curriculum meaning that learning is built upon over time, therefore pupils will consolidate</a:t>
            </a:r>
            <a:r>
              <a:rPr lang="en-GB" baseline="0" dirty="0"/>
              <a:t> their understanding of numbers 1- 3 when looking at numbers 1 -6 and again their understanding of numbers 1-6 will be developed</a:t>
            </a:r>
            <a:r>
              <a:rPr lang="en-GB" dirty="0"/>
              <a:t> when looking at the numbers 1- 10 in spring. It is important pupils </a:t>
            </a:r>
            <a:r>
              <a:rPr lang="en-GB" b="1" dirty="0"/>
              <a:t>fully</a:t>
            </a:r>
            <a:r>
              <a:rPr lang="en-GB" dirty="0"/>
              <a:t> understand numbers 1 to 6 </a:t>
            </a:r>
            <a:r>
              <a:rPr lang="en-GB" b="1" dirty="0"/>
              <a:t>before</a:t>
            </a:r>
            <a:r>
              <a:rPr lang="en-GB" dirty="0"/>
              <a:t> moving on to numbers of</a:t>
            </a:r>
            <a:r>
              <a:rPr lang="en-GB" baseline="0" dirty="0"/>
              <a:t> greater value</a:t>
            </a:r>
            <a:r>
              <a:rPr lang="en-GB" dirty="0"/>
              <a:t>.</a:t>
            </a:r>
          </a:p>
          <a:p>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12</a:t>
            </a:fld>
            <a:endParaRPr lang="en-GB"/>
          </a:p>
        </p:txBody>
      </p:sp>
    </p:spTree>
    <p:extLst>
      <p:ext uri="{BB962C8B-B14F-4D97-AF65-F5344CB8AC3E}">
        <p14:creationId xmlns:p14="http://schemas.microsoft.com/office/powerpoint/2010/main" val="105323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6-7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and explain key early number 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Facilitation: </a:t>
            </a:r>
            <a:r>
              <a:rPr lang="en-GB" b="0" dirty="0"/>
              <a:t>So what do we mean by fully understanding numbers? When counting, just knowing the number names isn’t the only thing your child needs to understand. Lets have a look at the principles of counting. (MMSL note: first identified by </a:t>
            </a:r>
            <a:r>
              <a:rPr lang="en-GB" dirty="0"/>
              <a:t>Gelman and </a:t>
            </a:r>
            <a:r>
              <a:rPr lang="en-GB" dirty="0" err="1"/>
              <a:t>Gallistel</a:t>
            </a:r>
            <a:r>
              <a:rPr lang="en-GB" dirty="0"/>
              <a:t>, 1978, but know integral to EY practice) </a:t>
            </a:r>
            <a:endParaRPr lang="en-GB" b="1" dirty="0"/>
          </a:p>
          <a:p>
            <a:pPr marL="0" indent="0">
              <a:buFont typeface="Arial" panose="020B0604020202020204" pitchFamily="34" charset="0"/>
              <a:buNone/>
            </a:pPr>
            <a:r>
              <a:rPr lang="en-GB" b="0" dirty="0"/>
              <a:t>Have a range of everyday objects out to </a:t>
            </a:r>
            <a:r>
              <a:rPr lang="en-GB" b="0" u="sng" dirty="0"/>
              <a:t>demonstrate each principle. </a:t>
            </a:r>
            <a:r>
              <a:rPr lang="en-GB" b="0" u="none" dirty="0"/>
              <a:t>If you are not confident in demonstrating a video has been included on slide 15, which you may prefer to show. </a:t>
            </a:r>
          </a:p>
          <a:p>
            <a:pPr marL="171450" indent="-171450">
              <a:buFont typeface="Arial" panose="020B0604020202020204" pitchFamily="34" charset="0"/>
              <a:buChar char="•"/>
            </a:pPr>
            <a:r>
              <a:rPr lang="en-GB" baseline="0" dirty="0"/>
              <a:t>One to one correspondence – matching a number with an object. </a:t>
            </a:r>
          </a:p>
          <a:p>
            <a:pPr marL="171450" indent="-171450">
              <a:buFont typeface="Arial" panose="020B0604020202020204" pitchFamily="34" charset="0"/>
              <a:buChar char="•"/>
            </a:pPr>
            <a:r>
              <a:rPr lang="en-GB" baseline="0" dirty="0"/>
              <a:t>Stable order – Numbers should be named in order, 1,2 3, some children may begin counting in order but may count another set of numbers in a different order, or miss numbers out </a:t>
            </a:r>
            <a:r>
              <a:rPr lang="en-GB" baseline="0" dirty="0" err="1"/>
              <a:t>e.g</a:t>
            </a:r>
            <a:r>
              <a:rPr lang="en-GB" baseline="0" dirty="0"/>
              <a:t> 1,2,4,5,3,  </a:t>
            </a:r>
          </a:p>
          <a:p>
            <a:pPr marL="171450" indent="-171450">
              <a:buFont typeface="Arial" panose="020B0604020202020204" pitchFamily="34" charset="0"/>
              <a:buChar char="•"/>
            </a:pPr>
            <a:r>
              <a:rPr lang="en-GB" baseline="0" dirty="0"/>
              <a:t>Cardinal principle - </a:t>
            </a:r>
            <a:r>
              <a:rPr lang="en-GB" sz="1200" kern="1200" dirty="0">
                <a:solidFill>
                  <a:schemeClr val="tx1"/>
                </a:solidFill>
                <a:effectLst/>
                <a:ea typeface="+mn-ea"/>
                <a:cs typeface="+mn-cs"/>
              </a:rPr>
              <a:t>refers to the number of objects as a whole; developing an understanding of the ‘three-ness of three’ rather than a number in a sequence of numbers: 1, 2, 3. The final number in the count represents the </a:t>
            </a:r>
            <a:r>
              <a:rPr lang="en-GB" sz="1200" b="1" kern="1200" dirty="0">
                <a:solidFill>
                  <a:schemeClr val="tx1"/>
                </a:solidFill>
                <a:effectLst/>
                <a:ea typeface="+mn-ea"/>
                <a:cs typeface="+mn-cs"/>
              </a:rPr>
              <a:t>cardinal value </a:t>
            </a:r>
            <a:r>
              <a:rPr lang="en-GB" sz="1200" kern="1200" dirty="0">
                <a:solidFill>
                  <a:schemeClr val="tx1"/>
                </a:solidFill>
                <a:effectLst/>
                <a:ea typeface="+mn-ea"/>
                <a:cs typeface="+mn-cs"/>
              </a:rPr>
              <a:t>of the number.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ea typeface="+mn-ea"/>
                <a:cs typeface="+mn-cs"/>
              </a:rPr>
              <a:t>Abstraction principle - counting objects that are not visible such as hand claps, dropping coins into a tin.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ea typeface="+mn-ea"/>
                <a:cs typeface="+mn-cs"/>
              </a:rPr>
              <a:t>Order irrelevance - to understand that objects can be counted in any order. For example, counting does not have to take place from left to right – they can be counted in any order and the total number will be the same.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13</a:t>
            </a:fld>
            <a:endParaRPr lang="en-GB"/>
          </a:p>
        </p:txBody>
      </p:sp>
    </p:spTree>
    <p:extLst>
      <p:ext uri="{BB962C8B-B14F-4D97-AF65-F5344CB8AC3E}">
        <p14:creationId xmlns:p14="http://schemas.microsoft.com/office/powerpoint/2010/main" val="164297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6-7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and explain key early number skills.</a:t>
            </a:r>
          </a:p>
          <a:p>
            <a:pPr marL="0" indent="0">
              <a:buFont typeface="Arial" panose="020B0604020202020204" pitchFamily="34" charset="0"/>
              <a:buNone/>
            </a:pPr>
            <a:r>
              <a:rPr lang="en-GB" b="1" dirty="0"/>
              <a:t>Facilitation:</a:t>
            </a:r>
          </a:p>
          <a:p>
            <a:pPr marL="0" indent="0">
              <a:buFont typeface="Arial" panose="020B0604020202020204" pitchFamily="34" charset="0"/>
              <a:buNone/>
            </a:pPr>
            <a:r>
              <a:rPr lang="en-GB" b="0" dirty="0"/>
              <a:t>Have a range of everyday objects out to </a:t>
            </a:r>
            <a:r>
              <a:rPr lang="en-GB" b="0" u="sng" dirty="0"/>
              <a:t>demonstrate each skill.</a:t>
            </a:r>
          </a:p>
          <a:p>
            <a:pPr marL="171450" indent="-171450">
              <a:buFont typeface="Arial" panose="020B0604020202020204" pitchFamily="34" charset="0"/>
              <a:buChar char="•"/>
            </a:pPr>
            <a:r>
              <a:rPr lang="en-GB" baseline="0" dirty="0"/>
              <a:t>Conservation of number – the ability to know that a set of counted objects, such as cubes, when rearranged differently, is the same number – we don’t need to recount each time.  Young children will often need to keep checking the number of fingers on each hand for example as they have not yet established conservation of number.  This is a developmental stage and through frequent exposure to number will be grasped by pupils.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Subitising – the ability to know how many objects in a set without counting.  Generally five is seen as the maximum number that can be subitised, for numbers larger than this you see smaller numbers, for example, for six, someone may see three dots and three dots and know that is six without counting them all. Using dotted dice is a good way of knowing if a pupil can subitise or not.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ea typeface="+mn-ea"/>
                <a:cs typeface="+mn-cs"/>
              </a:rPr>
              <a:t>Explain that we will refer to these skills throughout the rest of the workshop and not to worry too much about the technical terms but the skills being demonstrated.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14</a:t>
            </a:fld>
            <a:endParaRPr lang="en-GB"/>
          </a:p>
        </p:txBody>
      </p:sp>
    </p:spTree>
    <p:extLst>
      <p:ext uri="{BB962C8B-B14F-4D97-AF65-F5344CB8AC3E}">
        <p14:creationId xmlns:p14="http://schemas.microsoft.com/office/powerpoint/2010/main" val="338331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6-7 minutes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and explain key early number skills.</a:t>
            </a:r>
          </a:p>
          <a:p>
            <a:pPr marL="0" indent="0">
              <a:buFont typeface="Arial" panose="020B0604020202020204" pitchFamily="34" charset="0"/>
              <a:buNone/>
            </a:pPr>
            <a:r>
              <a:rPr lang="en-GB" b="1" dirty="0"/>
              <a:t>Facilitation:</a:t>
            </a:r>
          </a:p>
          <a:p>
            <a:pPr marL="0" indent="0">
              <a:buFont typeface="Arial" panose="020B0604020202020204" pitchFamily="34" charset="0"/>
              <a:buNone/>
            </a:pPr>
            <a:r>
              <a:rPr lang="en-GB" b="0" dirty="0"/>
              <a:t>Play video from folder for further demonstration of Early number skills if required.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Whilst watching the video think about how you might develop these types of skills at home. What objects could you use? What questions could you ask?</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15</a:t>
            </a:fld>
            <a:endParaRPr lang="en-GB"/>
          </a:p>
        </p:txBody>
      </p:sp>
    </p:spTree>
    <p:extLst>
      <p:ext uri="{BB962C8B-B14F-4D97-AF65-F5344CB8AC3E}">
        <p14:creationId xmlns:p14="http://schemas.microsoft.com/office/powerpoint/2010/main" val="410419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how the five frame model develops early number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Although seeing various representations builds understanding, we talked about how particular representations can draw out different aspects of mathematics. For this reason we ensure the models and representations we use are purposeful so that learning can remain cumulative – be built upon and strengthened over time. One representation we use in school is the five frame. Demonstrate some key early maths skills using the five frame on screen or using a visualiser and printed five frame alongside counters.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 five frame builds pupils understanding of one to one correspondence – each counter has one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It creates opportunities to explore conservation of number – we can make the number three, if we move the counters into a different position we still have three.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It allows pupils to subitise numbers up to five, E.g. ”I can see that I have three counters without having to count”, or “I can see that I have two counters on the left and one on the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We can also use this model as a number tracker using vocabulary of 1</a:t>
            </a:r>
            <a:r>
              <a:rPr lang="en-GB" b="0" baseline="30000" dirty="0"/>
              <a:t>st</a:t>
            </a:r>
            <a:r>
              <a:rPr lang="en-GB" b="0" dirty="0"/>
              <a:t>, 2nd, 3</a:t>
            </a:r>
            <a:r>
              <a:rPr lang="en-GB" b="0" baseline="30000" dirty="0"/>
              <a:t>rd</a:t>
            </a:r>
            <a:r>
              <a:rPr lang="en-GB" b="0" dirty="0"/>
              <a:t> etc. to develop pupils vocabulary of ordinal numbers</a:t>
            </a:r>
            <a:r>
              <a:rPr lang="en-GB" b="0" baseline="30000" dirty="0"/>
              <a:t>,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16</a:t>
            </a:fld>
            <a:endParaRPr lang="en-GB"/>
          </a:p>
        </p:txBody>
      </p:sp>
    </p:spTree>
    <p:extLst>
      <p:ext uri="{BB962C8B-B14F-4D97-AF65-F5344CB8AC3E}">
        <p14:creationId xmlns:p14="http://schemas.microsoft.com/office/powerpoint/2010/main" val="164297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Time: </a:t>
            </a:r>
            <a:r>
              <a:rPr lang="en-GB" b="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Purpose: </a:t>
            </a:r>
            <a:r>
              <a:rPr lang="en-GB" b="0"/>
              <a:t>to demonstrate how different representations show different aspects of a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Facilitation: </a:t>
            </a:r>
            <a:r>
              <a:rPr lang="en-GB" b="0"/>
              <a:t>Let’s look at different ways of representing the number three using the five frame.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What does each arrangement tell you about the number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What can we say about each arrangement </a:t>
            </a:r>
            <a:r>
              <a:rPr lang="en-GB" b="0" dirty="0"/>
              <a:t>and </a:t>
            </a:r>
            <a:r>
              <a:rPr lang="en-GB" b="0"/>
              <a:t>the </a:t>
            </a:r>
            <a:r>
              <a:rPr lang="en-GB" b="0" dirty="0"/>
              <a:t>relationship three has </a:t>
            </a:r>
            <a:r>
              <a:rPr lang="en-GB" b="0"/>
              <a:t>to </a:t>
            </a:r>
            <a:r>
              <a:rPr lang="en-GB" b="0" dirty="0"/>
              <a:t>five</a:t>
            </a:r>
            <a:r>
              <a:rPr lang="en-GB" b="0"/>
              <a:t>?</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17</a:t>
            </a:fld>
            <a:endParaRPr lang="en-GB"/>
          </a:p>
        </p:txBody>
      </p:sp>
    </p:spTree>
    <p:extLst>
      <p:ext uri="{BB962C8B-B14F-4D97-AF65-F5344CB8AC3E}">
        <p14:creationId xmlns:p14="http://schemas.microsoft.com/office/powerpoint/2010/main" val="777337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a:t>
            </a:r>
            <a:r>
              <a:rPr lang="en-GB" b="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a:t>
            </a:r>
            <a:r>
              <a:rPr lang="en-GB" b="0" dirty="0"/>
              <a:t>: To introduce the ten frame as the next step after the five frame.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sz="1200" kern="1200" dirty="0">
                <a:solidFill>
                  <a:schemeClr val="tx1"/>
                </a:solidFill>
                <a:effectLst/>
                <a:ea typeface="+mn-ea"/>
                <a:cs typeface="+mn-cs"/>
              </a:rPr>
              <a:t>Highlight that the ten frame will be introduced to pupils after they have had the opportunity to explore the five frame. Similarly to the five frame it can support pupils’ understanding about the early number skills and allows them to being thinking about number facts within and up to ten. </a:t>
            </a: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18</a:t>
            </a:fld>
            <a:endParaRPr lang="en-GB"/>
          </a:p>
        </p:txBody>
      </p:sp>
    </p:spTree>
    <p:extLst>
      <p:ext uri="{BB962C8B-B14F-4D97-AF65-F5344CB8AC3E}">
        <p14:creationId xmlns:p14="http://schemas.microsoft.com/office/powerpoint/2010/main" val="19611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show that one number can be shown in different arrangements using the bead string.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To support conservation of number and mathematical thinking pupils compare representations that show the same number in different ways. Demonstrate this with a bead string by showing 6 then showing another representation of six (e.g. with gaps “</a:t>
            </a:r>
            <a:r>
              <a:rPr lang="en-GB" b="1" dirty="0"/>
              <a:t>we still have six beads </a:t>
            </a:r>
            <a:r>
              <a:rPr lang="en-GB" b="0" dirty="0"/>
              <a:t>but now we have grouped the beads into...”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Show another number on the bead string e.g. 5 and ask parents to show you the number 5 in a different way.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19</a:t>
            </a:fld>
            <a:endParaRPr lang="en-GB"/>
          </a:p>
        </p:txBody>
      </p:sp>
    </p:spTree>
    <p:extLst>
      <p:ext uri="{BB962C8B-B14F-4D97-AF65-F5344CB8AC3E}">
        <p14:creationId xmlns:p14="http://schemas.microsoft.com/office/powerpoint/2010/main" val="161168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Time: </a:t>
            </a:r>
            <a:r>
              <a:rPr lang="en-GB" dirty="0"/>
              <a:t>10 – 15 minutes for introduction slides 1 – 6. </a:t>
            </a:r>
          </a:p>
          <a:p>
            <a:r>
              <a:rPr lang="en-GB" b="1" dirty="0"/>
              <a:t>Purpose: </a:t>
            </a:r>
            <a:r>
              <a:rPr lang="en-GB" b="0" dirty="0"/>
              <a:t>To give an overview of Mathematics Mastery.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a:t>
            </a:r>
            <a:r>
              <a:rPr lang="en-GB" b="0" baseline="0" dirty="0"/>
              <a:t> that the school</a:t>
            </a:r>
            <a:r>
              <a:rPr lang="en-GB" dirty="0"/>
              <a:t> follows a mastery curriculum. Mastery reflects the needs of the 2014 curriculum (click)  with a greater focus on talk and reasoning (click) with problem solving at its heart. (click) The programme is based on research and evidence from across the world (click) and the curriculum is designed so that all pupils can succeed (click) regardless of background and ability, with greater focus on exploring a problem in depth rather than moving onto something new, for example pupils will fully explore numbers within 20 before moving onto larger numbers. </a:t>
            </a:r>
            <a:endParaRPr lang="en-GB" i="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a:t>
            </a:fld>
            <a:endParaRPr lang="en-GB"/>
          </a:p>
        </p:txBody>
      </p:sp>
    </p:spTree>
    <p:extLst>
      <p:ext uri="{BB962C8B-B14F-4D97-AF65-F5344CB8AC3E}">
        <p14:creationId xmlns:p14="http://schemas.microsoft.com/office/powerpoint/2010/main" val="12891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2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play game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Have 1-6 card printed out and cut up. Model the first game.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parent will turn over a card and the child will have to represent that number using counters. Explain that buttons, pennies, sweets, grapes etc could be used instead.  Explain the game can be adapted to include “higher or lower” style questioning. “if the most we can have is six, do you think the next card will be greater or less than this one?”. Although state that it is still important for children to make the number first and challenge them to arrange their representations differently to that on the card.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20</a:t>
            </a:fld>
            <a:endParaRPr lang="en-GB"/>
          </a:p>
        </p:txBody>
      </p:sp>
    </p:spTree>
    <p:extLst>
      <p:ext uri="{BB962C8B-B14F-4D97-AF65-F5344CB8AC3E}">
        <p14:creationId xmlns:p14="http://schemas.microsoft.com/office/powerpoint/2010/main" val="339151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10 – 15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play game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Have 1-6 card printed out and cut up. Explain that 1-5 cards are also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Model this game. Place 12 cards face down. The first player picks up two cards, if they match the player removes the cards. Then it’s the next player’s turn.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Explain that to play these games at home you can photocopy the cards from the template in their </a:t>
            </a:r>
            <a:r>
              <a:rPr lang="en-GB" b="0"/>
              <a:t>pack, make </a:t>
            </a:r>
            <a:r>
              <a:rPr lang="en-GB" b="0" dirty="0"/>
              <a:t>your own or use every day </a:t>
            </a:r>
            <a:r>
              <a:rPr lang="en-GB" b="0"/>
              <a:t>playing cards </a:t>
            </a:r>
            <a:r>
              <a:rPr lang="en-GB" b="0" dirty="0"/>
              <a:t>(using numbers to six initially)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Once both games have been modelled let parents have 10 minutes to play the games with their children.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21</a:t>
            </a:fld>
            <a:endParaRPr lang="en-GB"/>
          </a:p>
        </p:txBody>
      </p:sp>
    </p:spTree>
    <p:extLst>
      <p:ext uri="{BB962C8B-B14F-4D97-AF65-F5344CB8AC3E}">
        <p14:creationId xmlns:p14="http://schemas.microsoft.com/office/powerpoint/2010/main" val="3842640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Time: </a:t>
            </a:r>
            <a:r>
              <a:rPr lang="en-GB"/>
              <a:t>1 minute</a:t>
            </a:r>
          </a:p>
          <a:p>
            <a:r>
              <a:rPr lang="en-GB" b="1"/>
              <a:t>Purpose: </a:t>
            </a:r>
            <a:r>
              <a:rPr lang="en-GB" b="0"/>
              <a:t>To suggest activities to build upon learning in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Facilitation: </a:t>
            </a:r>
            <a:r>
              <a:rPr lang="en-GB"/>
              <a:t>Go through each bullet point. </a:t>
            </a:r>
          </a:p>
          <a:p>
            <a:r>
              <a:rPr lang="en-GB"/>
              <a:t>Make sure everyone takes their maths pack home.</a:t>
            </a:r>
          </a:p>
          <a:p>
            <a:endParaRPr lang="en-GB"/>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22</a:t>
            </a:fld>
            <a:endParaRPr lang="en-GB"/>
          </a:p>
        </p:txBody>
      </p:sp>
    </p:spTree>
    <p:extLst>
      <p:ext uri="{BB962C8B-B14F-4D97-AF65-F5344CB8AC3E}">
        <p14:creationId xmlns:p14="http://schemas.microsoft.com/office/powerpoint/2010/main" val="247431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Time: </a:t>
            </a:r>
            <a:r>
              <a:rPr lang="en-GB"/>
              <a:t>1 minute</a:t>
            </a:r>
          </a:p>
          <a:p>
            <a:r>
              <a:rPr lang="en-GB" b="1"/>
              <a:t>Purpose: </a:t>
            </a:r>
            <a:r>
              <a:rPr lang="en-GB" b="0"/>
              <a:t>To share useful websites</a:t>
            </a:r>
          </a:p>
          <a:p>
            <a:r>
              <a:rPr lang="en-GB" b="1"/>
              <a:t>Facilitation: </a:t>
            </a:r>
            <a:r>
              <a:rPr lang="en-GB"/>
              <a:t>Show parents the number blocks website and adapt this slide to add any other online materials your school uses and/or the school website/maths section of website.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23</a:t>
            </a:fld>
            <a:endParaRPr lang="en-GB"/>
          </a:p>
        </p:txBody>
      </p:sp>
    </p:spTree>
    <p:extLst>
      <p:ext uri="{BB962C8B-B14F-4D97-AF65-F5344CB8AC3E}">
        <p14:creationId xmlns:p14="http://schemas.microsoft.com/office/powerpoint/2010/main" val="1235492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493D0FEC-1AEC-4A3B-BF6C-F44763AA426E}" type="slidenum">
              <a:rPr lang="en-GB" smtClean="0"/>
              <a:t>24</a:t>
            </a:fld>
            <a:endParaRPr lang="en-GB"/>
          </a:p>
        </p:txBody>
      </p:sp>
    </p:spTree>
    <p:extLst>
      <p:ext uri="{BB962C8B-B14F-4D97-AF65-F5344CB8AC3E}">
        <p14:creationId xmlns:p14="http://schemas.microsoft.com/office/powerpoint/2010/main" val="657103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what we mean by depth.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Link to previous slide that mastery is about having a deeper understanding of a concept rather than moving on to something new, for example fully understanding numbers 1 – 5 before moving on to numbers 1-10. But what do we mean by depth? (click)</a:t>
            </a:r>
          </a:p>
          <a:p>
            <a:r>
              <a:rPr lang="en-GB" dirty="0"/>
              <a:t>Mathematics Mastery is based on three key principles (the dimensions of depth): Language and communication (click) mathematical thinking (click) and conceptual understanding (click). Research shows that these three aspects lead to a depth of understanding and ultimately success in mathematics, allowing children to become better mathematicians and thus better</a:t>
            </a:r>
            <a:r>
              <a:rPr lang="en-GB" baseline="0" dirty="0"/>
              <a:t> </a:t>
            </a:r>
            <a:r>
              <a:rPr lang="en-GB" dirty="0"/>
              <a:t>problem solvers. (click)</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3</a:t>
            </a:fld>
            <a:endParaRPr lang="en-GB"/>
          </a:p>
        </p:txBody>
      </p:sp>
    </p:spTree>
    <p:extLst>
      <p:ext uri="{BB962C8B-B14F-4D97-AF65-F5344CB8AC3E}">
        <p14:creationId xmlns:p14="http://schemas.microsoft.com/office/powerpoint/2010/main" val="140678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Language and Communication in maths. </a:t>
            </a:r>
            <a:endParaRPr lang="en-GB" dirty="0"/>
          </a:p>
          <a:p>
            <a:pPr>
              <a:defRPr/>
            </a:pPr>
            <a:r>
              <a:rPr lang="en-GB" b="1"/>
              <a:t>Facilitation: </a:t>
            </a:r>
            <a:r>
              <a:rPr lang="en-GB" b="0"/>
              <a:t>Emphasise</a:t>
            </a:r>
            <a:r>
              <a:rPr lang="en-GB" b="0" baseline="0"/>
              <a:t> </a:t>
            </a:r>
            <a:r>
              <a:rPr lang="en-GB" b="0" baseline="0" dirty="0"/>
              <a:t>that the programme and your school place</a:t>
            </a:r>
            <a:r>
              <a:rPr lang="en-GB" dirty="0"/>
              <a:t> an emphasis on pupils using precise mathematical vocabulary. Each lesson has key words,</a:t>
            </a:r>
            <a:r>
              <a:rPr lang="en-GB" baseline="0" dirty="0"/>
              <a:t> </a:t>
            </a:r>
            <a:r>
              <a:rPr lang="en-GB" dirty="0"/>
              <a:t>called star words, and there will be some of this term’s star words included in</a:t>
            </a:r>
            <a:r>
              <a:rPr lang="en-GB" baseline="0" dirty="0"/>
              <a:t> the parent</a:t>
            </a:r>
            <a:r>
              <a:rPr lang="en-GB" dirty="0"/>
              <a:t> pack to take home.</a:t>
            </a:r>
            <a:endParaRPr lang="en-GB" dirty="0">
              <a:cs typeface="Calibri"/>
            </a:endParaRPr>
          </a:p>
          <a:p>
            <a:pPr>
              <a:defRPr/>
            </a:pPr>
            <a:endParaRPr lang="en-GB" dirty="0">
              <a:cs typeface="Calibri"/>
            </a:endParaRPr>
          </a:p>
          <a:p>
            <a:pPr>
              <a:defRPr/>
            </a:pPr>
            <a:r>
              <a:rPr lang="en-GB" dirty="0">
                <a:cs typeface="Calibri"/>
              </a:rPr>
              <a:t>Share</a:t>
            </a:r>
            <a:r>
              <a:rPr lang="en-GB" baseline="0" dirty="0">
                <a:cs typeface="Calibri"/>
              </a:rPr>
              <a:t> that we</a:t>
            </a:r>
            <a:r>
              <a:rPr lang="en-GB" dirty="0"/>
              <a:t> encourage pupils to speak in full sentences. This supports them in applying that vocabulary and with more practise builds their ability to have a mathematical discussion and reason about the maths.</a:t>
            </a:r>
            <a:r>
              <a:rPr lang="en-GB" baseline="0" dirty="0">
                <a:cs typeface="Calibri" panose="020F0502020204030204"/>
              </a:rPr>
              <a:t> </a:t>
            </a:r>
            <a:r>
              <a:rPr lang="en-GB" dirty="0"/>
              <a:t>Mathematical talk is central to all maths lessons and happens throughout the lesson. It helps to build pupils’ understanding and gives them opportunity to work together and share strategies. </a:t>
            </a:r>
          </a:p>
          <a:p>
            <a:endParaRPr lang="en-GB" dirty="0"/>
          </a:p>
          <a:p>
            <a:r>
              <a:rPr lang="en-GB" dirty="0"/>
              <a:t>Explain that when working with children at home parents should aim to talk about maths rather than give them a sheet of maths to do alone. They</a:t>
            </a:r>
            <a:r>
              <a:rPr lang="en-GB" baseline="0" dirty="0"/>
              <a:t> could try</a:t>
            </a:r>
            <a:r>
              <a:rPr lang="en-GB" dirty="0"/>
              <a:t> asking your child about this week’s star words, “What new maths words did you use today? How do you use them in a sentence?”. Emphasise that the more they discuss maths with their child the more they will get an idea of their understanding. </a:t>
            </a:r>
            <a:endParaRPr lang="en-GB" dirty="0">
              <a:cs typeface="Calibri"/>
            </a:endParaRPr>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4</a:t>
            </a:fld>
            <a:endParaRPr lang="en-GB"/>
          </a:p>
        </p:txBody>
      </p:sp>
    </p:spTree>
    <p:extLst>
      <p:ext uri="{BB962C8B-B14F-4D97-AF65-F5344CB8AC3E}">
        <p14:creationId xmlns:p14="http://schemas.microsoft.com/office/powerpoint/2010/main" val="136047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10 – 15  minutes for introduction slides 1 –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explain how to develop Mathematical Thinking.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Facilitation</a:t>
            </a:r>
            <a:r>
              <a:rPr lang="en-GB" b="0" dirty="0" err="1"/>
              <a:t>Share</a:t>
            </a:r>
            <a:r>
              <a:rPr lang="en-GB" b="0" baseline="0" dirty="0"/>
              <a:t> in the following way: </a:t>
            </a:r>
            <a:r>
              <a:rPr lang="en-GB" dirty="0"/>
              <a:t>Pupils are encouraged to think mathematically which includes imagining, sorting and comparing, making connections to things that you already know, spotting patterns and drawing conclusions.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These are things children do without being taught and you may have noticed your child doing them in their play, e.g. pointing out patterns, or sorting their toys into groups according to certain properties.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slide shows some question prompts to support your child with mathematical thinking.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2920E-5C68-48BC-AB91-BD3025178BA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77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Time: </a:t>
            </a:r>
            <a:r>
              <a:rPr lang="en-GB" dirty="0"/>
              <a:t>10 – 15  minutes for introduction slides 1 – 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Purpose: </a:t>
            </a:r>
            <a:r>
              <a:rPr lang="en-GB" b="0" dirty="0"/>
              <a:t>To explain how to develop Conceptual Understanding.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Facilitation: </a:t>
            </a:r>
            <a:r>
              <a:rPr lang="en-GB" dirty="0"/>
              <a:t>Have manipulatives out to show concrete examples of the number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When a child first hears or see the number 32, they have little understanding of what it means, it is just an abstract symbol Children need to see</a:t>
            </a:r>
            <a:r>
              <a:rPr lang="en-GB" i="1" baseline="0" dirty="0"/>
              <a:t> it represented in lots of different ways and make connections - understand that they all represent the same thing. (Animate slide) Representations can be concrete e.g. anything that your child can move around, pictorial – anything your child can draw or abstract which holds no meaning by itself such as the spoken word, numerals or word.</a:t>
            </a:r>
          </a:p>
          <a:p>
            <a:pPr marL="0" indent="0">
              <a:buFont typeface="Arial" panose="020B0604020202020204" pitchFamily="34" charset="0"/>
              <a:buNone/>
            </a:pPr>
            <a:r>
              <a:rPr lang="en-GB" i="1" dirty="0"/>
              <a:t>Each representation helps your</a:t>
            </a:r>
            <a:r>
              <a:rPr lang="en-GB" i="1" baseline="0" dirty="0"/>
              <a:t> children</a:t>
            </a:r>
            <a:r>
              <a:rPr lang="en-GB" i="1" dirty="0"/>
              <a:t> understand </a:t>
            </a:r>
            <a:r>
              <a:rPr lang="en-GB" b="1" i="1" dirty="0"/>
              <a:t>a different aspect </a:t>
            </a:r>
            <a:r>
              <a:rPr lang="en-GB" i="1" dirty="0"/>
              <a:t>of that number. </a:t>
            </a:r>
          </a:p>
          <a:p>
            <a:pPr marL="0" indent="0">
              <a:buFont typeface="Arial" panose="020B0604020202020204" pitchFamily="34" charset="0"/>
              <a:buNone/>
            </a:pPr>
            <a:r>
              <a:rPr lang="en-GB" i="1" dirty="0"/>
              <a:t>For example: some of these representations place emphasis on the value of the number (five frame model). Some of these help pupils to understand the order of numbers (number line). It’s important pupils see maths in different ways, make connections between these ways and deepen their understanding. Remember just because a child knows how to say and count to 4 doesn’t mean that they know where it might lie on a number line or how far away it is from 5 or 10 or how to separate it into three and one, to groups of two etc. </a:t>
            </a:r>
          </a:p>
          <a:p>
            <a:pPr marL="0" indent="0">
              <a:buFont typeface="Arial" panose="020B0604020202020204" pitchFamily="34" charset="0"/>
              <a:buNone/>
            </a:pP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6</a:t>
            </a:fld>
            <a:endParaRPr lang="en-GB"/>
          </a:p>
        </p:txBody>
      </p:sp>
    </p:spTree>
    <p:extLst>
      <p:ext uri="{BB962C8B-B14F-4D97-AF65-F5344CB8AC3E}">
        <p14:creationId xmlns:p14="http://schemas.microsoft.com/office/powerpoint/2010/main" val="1053238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6-7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allow parents to explore different ways of representing the same number.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Have a range manipulatives and pictorial representations out of the table: e.g. bead string, part-whole model, five frame, counters, cubes, small world items e.g. teddy bears as well as whiteboards and whiteboard pens.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Explain that in order to develop understanding, pupils need to make connections between different representations and they will have opportunities during the lessons to see each number to six in different ways to develop a deeper understanding. That is why pupils in this term solely</a:t>
            </a:r>
            <a:r>
              <a:rPr lang="en-GB" b="0" i="0" baseline="0" dirty="0"/>
              <a:t> focus on these numbers, we want them to have a secure understanding as it’s important for calculation skills later on in their schooling.</a:t>
            </a:r>
            <a:r>
              <a:rPr lang="en-GB"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Invite parents to make the number three in various ways. Ask them what each representation might tell us about the number 3.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E.g. compliments to three, size of three, on to ne correspondence, conservation of number, cardinality etc.</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7</a:t>
            </a:fld>
            <a:endParaRPr lang="en-GB"/>
          </a:p>
        </p:txBody>
      </p:sp>
    </p:spTree>
    <p:extLst>
      <p:ext uri="{BB962C8B-B14F-4D97-AF65-F5344CB8AC3E}">
        <p14:creationId xmlns:p14="http://schemas.microsoft.com/office/powerpoint/2010/main" val="254474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b="0" dirty="0"/>
              <a:t>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b="0" dirty="0"/>
              <a:t>To share some ideas of ways to use concrete representations at home.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Facilitation: </a:t>
            </a:r>
            <a:r>
              <a:rPr lang="en-GB" b="0" dirty="0"/>
              <a:t>Explain that </a:t>
            </a:r>
            <a:r>
              <a:rPr lang="en-GB" b="0" i="0" dirty="0"/>
              <a:t>we don’t expect you to have the same resources we use at school</a:t>
            </a:r>
            <a:r>
              <a:rPr lang="en-GB" b="0" i="0" baseline="0" dirty="0"/>
              <a:t> - t</a:t>
            </a:r>
            <a:r>
              <a:rPr lang="en-GB" b="0" i="0" dirty="0"/>
              <a:t>here plenty of every day items you can use. For example: buttons, coins, straws, dried pasta, tins, toys, teddy bears.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Also look out for numbers in the environment. Who can spot the number three on the walk to school? This can include the numeral as well as sets of three objects. </a:t>
            </a:r>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8</a:t>
            </a:fld>
            <a:endParaRPr lang="en-GB"/>
          </a:p>
        </p:txBody>
      </p:sp>
    </p:spTree>
    <p:extLst>
      <p:ext uri="{BB962C8B-B14F-4D97-AF65-F5344CB8AC3E}">
        <p14:creationId xmlns:p14="http://schemas.microsoft.com/office/powerpoint/2010/main" val="300286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Time: </a:t>
            </a:r>
            <a:r>
              <a:rPr lang="en-GB" dirty="0"/>
              <a:t>2 minutes   (possibly change wording, from dos and don’ts)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Purpose: </a:t>
            </a:r>
            <a:r>
              <a:rPr lang="en-GB" dirty="0"/>
              <a:t>To give advice about opportunities to support with mathematics at home</a:t>
            </a:r>
          </a:p>
          <a:p>
            <a:pPr marL="0" indent="0">
              <a:buNone/>
            </a:pPr>
            <a:r>
              <a:rPr lang="en-GB" b="1" dirty="0"/>
              <a:t>Facilitation: </a:t>
            </a:r>
            <a:r>
              <a:rPr lang="en-GB" b="0" dirty="0"/>
              <a:t>Share,</a:t>
            </a:r>
            <a:r>
              <a:rPr lang="en-GB" b="0" baseline="0" dirty="0"/>
              <a:t> making the following points: </a:t>
            </a:r>
            <a:endParaRPr lang="en-GB" b="1" dirty="0"/>
          </a:p>
          <a:p>
            <a:pPr marL="228600" indent="-228600">
              <a:buAutoNum type="arabicParenR"/>
            </a:pPr>
            <a:r>
              <a:rPr lang="en-GB" dirty="0"/>
              <a:t>Everyday Talk: try to talk about maths when doing activities like shopping, cooking, time etc. 5 minutes a day can make a big difference! </a:t>
            </a:r>
          </a:p>
          <a:p>
            <a:pPr marL="228600" indent="-228600">
              <a:buAutoNum type="arabicParenR"/>
            </a:pPr>
            <a:r>
              <a:rPr lang="en-GB" dirty="0"/>
              <a:t>Play with your child: puzzles, board games, verbal games help them to apply vocabulary, problem solve and reason. Interaction and dialogue that you cannot get from playing on a computer or iPad! </a:t>
            </a:r>
            <a:endParaRPr lang="en-GB" dirty="0">
              <a:cs typeface="Calibri"/>
            </a:endParaRPr>
          </a:p>
          <a:p>
            <a:pPr marL="228600" indent="-228600">
              <a:buAutoNum type="arabicParenR"/>
            </a:pPr>
            <a:r>
              <a:rPr lang="en-GB" dirty="0"/>
              <a:t>Mistakes are opportunities for learning. </a:t>
            </a:r>
          </a:p>
          <a:p>
            <a:pPr marL="228600" indent="-228600">
              <a:buAutoNum type="arabicParenR"/>
            </a:pPr>
            <a:r>
              <a:rPr lang="en-GB" dirty="0"/>
              <a:t>You may have learned one method at school but at school we actively encourage children to seek out multiple strategies and choose one that works for them and build connections between strategies. </a:t>
            </a:r>
            <a:endParaRPr lang="en-GB" dirty="0">
              <a:cs typeface="Calibri"/>
            </a:endParaRPr>
          </a:p>
          <a:p>
            <a:pPr marL="228600" indent="-228600">
              <a:buAutoNum type="arabicParenR"/>
            </a:pPr>
            <a:r>
              <a:rPr lang="en-GB" dirty="0"/>
              <a:t>Praise children for trying hard and overcoming challenges. If pupils are only praised for getting everything correct they may not try and challenge themselves as they may be afraid to get things wrong. </a:t>
            </a:r>
          </a:p>
          <a:p>
            <a:r>
              <a:rPr lang="en-GB" dirty="0"/>
              <a:t>6) Try to avoid saying things like “I’m useless at maths”. You may remember maths as being hard, </a:t>
            </a:r>
            <a:r>
              <a:rPr lang="en-GB" sz="1200" kern="1200" dirty="0">
                <a:solidFill>
                  <a:schemeClr val="tx1"/>
                </a:solidFill>
                <a:latin typeface="+mn-lt"/>
                <a:ea typeface="+mn-ea"/>
                <a:cs typeface="+mn-cs"/>
              </a:rPr>
              <a:t>but if your child hears you saying that, or that it's not important to be good at maths, they will believe that too!</a:t>
            </a:r>
            <a:endParaRPr lang="en-GB" b="1" dirty="0"/>
          </a:p>
        </p:txBody>
      </p:sp>
      <p:sp>
        <p:nvSpPr>
          <p:cNvPr id="4" name="Slide Number Placeholder 3"/>
          <p:cNvSpPr>
            <a:spLocks noGrp="1"/>
          </p:cNvSpPr>
          <p:nvPr>
            <p:ph type="sldNum" sz="quarter" idx="10"/>
          </p:nvPr>
        </p:nvSpPr>
        <p:spPr/>
        <p:txBody>
          <a:bodyPr/>
          <a:lstStyle/>
          <a:p>
            <a:pPr>
              <a:defRPr/>
            </a:pPr>
            <a:fld id="{3882920E-5C68-48BC-AB91-BD3025178BAC}" type="slidenum">
              <a:rPr lang="en-GB" smtClean="0"/>
              <a:pPr>
                <a:defRPr/>
              </a:pPr>
              <a:t>9</a:t>
            </a:fld>
            <a:endParaRPr lang="en-GB"/>
          </a:p>
        </p:txBody>
      </p:sp>
    </p:spTree>
    <p:extLst>
      <p:ext uri="{BB962C8B-B14F-4D97-AF65-F5344CB8AC3E}">
        <p14:creationId xmlns:p14="http://schemas.microsoft.com/office/powerpoint/2010/main" val="184188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75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86404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906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4040959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BBB4-E8AA-4898-AECB-3518DF937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A0C2D-4BE9-48E2-9A87-3837DFBA9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C2D0BF-B527-4229-8E94-7CFE0190B686}"/>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C1718172-9F7D-444D-9869-7920D01DF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A063D2-0D71-44C9-B826-C9ED991BF57C}"/>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977627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398530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40254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540364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6673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64225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0272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E0D-B4CA-40ED-9B77-C3E2D5CEAB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4DFA7D-C4F0-419F-9E8E-49DABFEBE4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2BC78C-570C-4143-AA27-1D93AAED53CF}"/>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96B91A8C-BBF5-4130-9A14-29393A2FAC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F86AB-9585-474F-862E-421AF0CCE271}"/>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71550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998515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921459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ED6B-F198-4ADA-B81C-8CDD8A04D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7E7BB8-E84D-42AF-9536-68E0F405AA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5E44D5-8DB3-4CED-92C3-C71277DE4090}"/>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FA872B78-1BE6-4A2F-8470-F5DBF9B694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56A260-3C21-45BB-9AD0-35E2A9112C43}"/>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26926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681D4-9FB0-4CE8-8AA4-045A59D8BF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3F16A-21A9-4EFB-9D35-BF18B2B04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21FFB-9540-44AA-BE60-1DC4F06CB6CE}"/>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956A6061-C012-4E92-A24E-42A995EB1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AB7A0C-2543-4288-9009-A6206DEC4E6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524247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sk Page">
    <p:spTree>
      <p:nvGrpSpPr>
        <p:cNvPr id="1" name=""/>
        <p:cNvGrpSpPr/>
        <p:nvPr/>
      </p:nvGrpSpPr>
      <p:grpSpPr>
        <a:xfrm>
          <a:off x="0" y="0"/>
          <a:ext cx="0" cy="0"/>
          <a:chOff x="0" y="0"/>
          <a:chExt cx="0" cy="0"/>
        </a:xfrm>
      </p:grpSpPr>
      <p:sp>
        <p:nvSpPr>
          <p:cNvPr id="2" name="Rectangle 1"/>
          <p:cNvSpPr/>
          <p:nvPr/>
        </p:nvSpPr>
        <p:spPr>
          <a:xfrm>
            <a:off x="234462" y="204789"/>
            <a:ext cx="8096738" cy="71913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eaLnBrk="1" fontAlgn="auto" hangingPunct="1">
              <a:spcBef>
                <a:spcPts val="0"/>
              </a:spcBef>
              <a:spcAft>
                <a:spcPts val="0"/>
              </a:spcAft>
              <a:defRPr/>
            </a:pPr>
            <a:endParaRPr lang="en-GB" sz="2800"/>
          </a:p>
        </p:txBody>
      </p:sp>
      <p:sp>
        <p:nvSpPr>
          <p:cNvPr id="4" name="TextBox 3"/>
          <p:cNvSpPr txBox="1"/>
          <p:nvPr userDrawn="1"/>
        </p:nvSpPr>
        <p:spPr>
          <a:xfrm>
            <a:off x="234462" y="1130532"/>
            <a:ext cx="8096738" cy="461665"/>
          </a:xfrm>
          <a:prstGeom prst="rect">
            <a:avLst/>
          </a:prstGeom>
          <a:noFill/>
        </p:spPr>
        <p:txBody>
          <a:bodyPr wrap="square" rtlCol="0">
            <a:spAutoFit/>
          </a:bodyPr>
          <a:lstStyle/>
          <a:p>
            <a:endParaRPr lang="en-GB" sz="2400"/>
          </a:p>
        </p:txBody>
      </p:sp>
    </p:spTree>
    <p:extLst>
      <p:ext uri="{BB962C8B-B14F-4D97-AF65-F5344CB8AC3E}">
        <p14:creationId xmlns:p14="http://schemas.microsoft.com/office/powerpoint/2010/main" val="315118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5AF7-A5DB-474F-935C-C31CA0E3E1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D6D17C7-282A-482A-99F9-80414DA92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9FB34-317E-48FD-9337-8EFB7ECA421D}"/>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0465C5D2-B80B-4C88-93AB-2BDAC455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B68B0-569D-45BC-8330-CBA065EE951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88663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13FF-D814-43A0-B73B-3A1970DA5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F1B07-E36B-4E8E-8DFA-74B8B86FB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54E7AC-DBF3-41E3-86E7-FDCEF6C2E4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516FCA-51A0-41A4-94D5-5AF0D2F17B65}"/>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6" name="Footer Placeholder 5">
            <a:extLst>
              <a:ext uri="{FF2B5EF4-FFF2-40B4-BE49-F238E27FC236}">
                <a16:creationId xmlns:a16="http://schemas.microsoft.com/office/drawing/2014/main" id="{2353D76E-C0F9-40B3-94A5-10AF3A1EE8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8670ED-1C87-4C47-A9EA-C1F48DC78F5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4212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11AB-B179-4B59-A38D-938F119EFB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8ABD8-2414-48D8-8C5F-C7C0B5F15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7A989-1450-4A88-AFA3-7E287A867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1F115A-B1BA-49FD-8210-843FECF0CA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BB367-0690-4C03-82B5-092EB8C6E1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33F70F-2757-4718-95F4-4BCBC9EAA889}"/>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8" name="Footer Placeholder 7">
            <a:extLst>
              <a:ext uri="{FF2B5EF4-FFF2-40B4-BE49-F238E27FC236}">
                <a16:creationId xmlns:a16="http://schemas.microsoft.com/office/drawing/2014/main" id="{217AAEB6-4C3F-49E2-8467-C5F6B800A4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EF55F2-E9AE-4F3A-B9FE-EB6E31C28098}"/>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104962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D18D-42D9-4CE2-A0D0-A1994B9B8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DE361F-5A17-4402-B04A-FE08553C7C08}"/>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4" name="Footer Placeholder 3">
            <a:extLst>
              <a:ext uri="{FF2B5EF4-FFF2-40B4-BE49-F238E27FC236}">
                <a16:creationId xmlns:a16="http://schemas.microsoft.com/office/drawing/2014/main" id="{834FAA5A-0B9E-4B3A-AF4F-72B68A628E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ECBC9C-3BBE-4F66-AB58-41813AA2B3B2}"/>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302058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5AD37-FE09-47A3-B678-E9DE7D5D83B4}"/>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3" name="Footer Placeholder 2">
            <a:extLst>
              <a:ext uri="{FF2B5EF4-FFF2-40B4-BE49-F238E27FC236}">
                <a16:creationId xmlns:a16="http://schemas.microsoft.com/office/drawing/2014/main" id="{9EEB8712-4089-4106-A2FE-4F65108F78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415FC0-8AAF-4A96-A541-81E1BE0C3D0B}"/>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85429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FBA1-016D-4933-B188-AF2EFEFA2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ECD9DF-5F31-4B20-8BC6-1B36802EB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BD55FDC-BC12-44C2-A362-A76E8268F1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AA0B29-7E24-4568-819D-3289CD65AD1A}"/>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6" name="Footer Placeholder 5">
            <a:extLst>
              <a:ext uri="{FF2B5EF4-FFF2-40B4-BE49-F238E27FC236}">
                <a16:creationId xmlns:a16="http://schemas.microsoft.com/office/drawing/2014/main" id="{034C8EDF-54CC-44DA-8509-F5CDAC721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9517E6-9B99-4883-B8D5-E1781C2597B0}"/>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223644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99903-1094-47F5-8D04-B103EB4DA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6FAC7C-16E9-4E1B-AEAE-E0A23B66B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1F4596-4B01-411E-955C-88239F1AE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880BD-F454-4B5F-BB33-04F833D42547}"/>
              </a:ext>
            </a:extLst>
          </p:cNvPr>
          <p:cNvSpPr>
            <a:spLocks noGrp="1"/>
          </p:cNvSpPr>
          <p:nvPr>
            <p:ph type="dt" sz="half" idx="10"/>
          </p:nvPr>
        </p:nvSpPr>
        <p:spPr/>
        <p:txBody>
          <a:bodyPr/>
          <a:lstStyle/>
          <a:p>
            <a:fld id="{11BC4312-A55D-431F-9D6F-9636159E383A}" type="datetimeFigureOut">
              <a:rPr lang="en-GB" smtClean="0"/>
              <a:t>18/12/2019</a:t>
            </a:fld>
            <a:endParaRPr lang="en-GB"/>
          </a:p>
        </p:txBody>
      </p:sp>
      <p:sp>
        <p:nvSpPr>
          <p:cNvPr id="6" name="Footer Placeholder 5">
            <a:extLst>
              <a:ext uri="{FF2B5EF4-FFF2-40B4-BE49-F238E27FC236}">
                <a16:creationId xmlns:a16="http://schemas.microsoft.com/office/drawing/2014/main" id="{4743CF50-335C-4AE8-9596-B2D16710D2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3C5F42-A4CE-468C-8677-99584519B49E}"/>
              </a:ext>
            </a:extLst>
          </p:cNvPr>
          <p:cNvSpPr>
            <a:spLocks noGrp="1"/>
          </p:cNvSpPr>
          <p:nvPr>
            <p:ph type="sldNum" sz="quarter" idx="12"/>
          </p:nvPr>
        </p:nvSpPr>
        <p:spPr/>
        <p:txBody>
          <a:bodyPr/>
          <a:lstStyle/>
          <a:p>
            <a:fld id="{3467EFCD-30FC-418B-8A0D-460019FBC43B}" type="slidenum">
              <a:rPr lang="en-GB" smtClean="0"/>
              <a:t>‹#›</a:t>
            </a:fld>
            <a:endParaRPr lang="en-GB"/>
          </a:p>
        </p:txBody>
      </p:sp>
    </p:spTree>
    <p:extLst>
      <p:ext uri="{BB962C8B-B14F-4D97-AF65-F5344CB8AC3E}">
        <p14:creationId xmlns:p14="http://schemas.microsoft.com/office/powerpoint/2010/main" val="719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3999081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C9EC1D-0AA9-44B5-985F-5BE606593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57A43-3877-4199-B1B2-624F3912EC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D54526-104D-4FA2-B47B-23EB438AD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4312-A55D-431F-9D6F-9636159E383A}" type="datetimeFigureOut">
              <a:rPr lang="en-GB" smtClean="0"/>
              <a:t>18/12/2019</a:t>
            </a:fld>
            <a:endParaRPr lang="en-GB"/>
          </a:p>
        </p:txBody>
      </p:sp>
      <p:sp>
        <p:nvSpPr>
          <p:cNvPr id="5" name="Footer Placeholder 4">
            <a:extLst>
              <a:ext uri="{FF2B5EF4-FFF2-40B4-BE49-F238E27FC236}">
                <a16:creationId xmlns:a16="http://schemas.microsoft.com/office/drawing/2014/main" id="{EB069466-6CAD-4800-9901-A94D02AAA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5C62D2-4659-4965-A89A-E8421984C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7EFCD-30FC-418B-8A0D-460019FBC43B}" type="slidenum">
              <a:rPr lang="en-GB" smtClean="0"/>
              <a:t>‹#›</a:t>
            </a:fld>
            <a:endParaRPr lang="en-GB"/>
          </a:p>
        </p:txBody>
      </p:sp>
    </p:spTree>
    <p:extLst>
      <p:ext uri="{BB962C8B-B14F-4D97-AF65-F5344CB8AC3E}">
        <p14:creationId xmlns:p14="http://schemas.microsoft.com/office/powerpoint/2010/main" val="8375057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hyperlink" Target="https://www.bbc.co.uk/cbeebies/shows/numberblock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7.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jpg"/><Relationship Id="rId11" Type="http://schemas.openxmlformats.org/officeDocument/2006/relationships/image" Target="../media/image19.png"/><Relationship Id="rId5" Type="http://schemas.openxmlformats.org/officeDocument/2006/relationships/image" Target="../media/image14.JP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987890"/>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a:t>Autumn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4" y="205203"/>
            <a:ext cx="2974192"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a:solidFill>
                  <a:schemeClr val="bg1"/>
                </a:solidFill>
                <a:latin typeface="Helvetica" panose="020B0604020202020204" pitchFamily="34" charset="0"/>
                <a:cs typeface="Helvetica" panose="020B0604020202020204" pitchFamily="34" charset="0"/>
              </a:rPr>
              <a:t>Reception</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a:solidFill>
                    <a:schemeClr val="bg1"/>
                  </a:solidFill>
                  <a:latin typeface="+mn-lt"/>
                  <a:cs typeface="Helvetica" panose="020B0604020202020204" pitchFamily="34" charset="0"/>
                </a:rPr>
                <a:t>Parent workshop</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E5AFA54C-DF26-4574-82B2-C76F5A569C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60552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0266" y="185321"/>
            <a:ext cx="1923091"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9376" cy="584775"/>
          </a:xfrm>
          <a:prstGeom prst="rect">
            <a:avLst/>
          </a:prstGeom>
          <a:noFill/>
        </p:spPr>
        <p:txBody>
          <a:bodyPr wrap="none" rtlCol="0">
            <a:spAutoFit/>
          </a:bodyPr>
          <a:lstStyle/>
          <a:p>
            <a:r>
              <a:rPr lang="en-GB" sz="3200" b="1">
                <a:solidFill>
                  <a:schemeClr val="bg1"/>
                </a:solidFill>
              </a:rPr>
              <a:t>Big pictures</a:t>
            </a:r>
          </a:p>
        </p:txBody>
      </p:sp>
      <p:sp>
        <p:nvSpPr>
          <p:cNvPr id="2" name="Speech Bubble: Rectangle 1">
            <a:extLst>
              <a:ext uri="{FF2B5EF4-FFF2-40B4-BE49-F238E27FC236}">
                <a16:creationId xmlns:a16="http://schemas.microsoft.com/office/drawing/2014/main" id="{11F8D4A0-BCAF-41E9-B037-918D70457FEE}"/>
              </a:ext>
            </a:extLst>
          </p:cNvPr>
          <p:cNvSpPr/>
          <p:nvPr/>
        </p:nvSpPr>
        <p:spPr>
          <a:xfrm>
            <a:off x="7360316" y="2738868"/>
            <a:ext cx="3974793" cy="1380264"/>
          </a:xfrm>
          <a:prstGeom prst="wedgeRectCallout">
            <a:avLst>
              <a:gd name="adj1" fmla="val -1539"/>
              <a:gd name="adj2" fmla="val 83162"/>
            </a:avLst>
          </a:prstGeom>
          <a:solidFill>
            <a:schemeClr val="bg1"/>
          </a:solidFill>
          <a:ln w="28575">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a:solidFill>
                  <a:srgbClr val="000000"/>
                </a:solidFill>
              </a:rPr>
              <a:t>What maths can you see?</a:t>
            </a:r>
          </a:p>
          <a:p>
            <a:r>
              <a:rPr lang="en-GB"/>
              <a:t>?</a:t>
            </a:r>
          </a:p>
        </p:txBody>
      </p:sp>
      <p:pic>
        <p:nvPicPr>
          <p:cNvPr id="6" name="Picture 5">
            <a:extLst>
              <a:ext uri="{FF2B5EF4-FFF2-40B4-BE49-F238E27FC236}">
                <a16:creationId xmlns:a16="http://schemas.microsoft.com/office/drawing/2014/main" id="{C6FE3A2B-5E4B-44A9-8DBE-DD4E544DEA96}"/>
              </a:ext>
            </a:extLst>
          </p:cNvPr>
          <p:cNvPicPr>
            <a:picLocks noChangeAspect="1"/>
          </p:cNvPicPr>
          <p:nvPr/>
        </p:nvPicPr>
        <p:blipFill>
          <a:blip r:embed="rId3"/>
          <a:stretch>
            <a:fillRect/>
          </a:stretch>
        </p:blipFill>
        <p:spPr>
          <a:xfrm>
            <a:off x="9760642" y="4318717"/>
            <a:ext cx="1121761" cy="1329043"/>
          </a:xfrm>
          <a:prstGeom prst="rect">
            <a:avLst/>
          </a:prstGeom>
        </p:spPr>
      </p:pic>
      <p:sp>
        <p:nvSpPr>
          <p:cNvPr id="11" name="Rectangle 10">
            <a:extLst>
              <a:ext uri="{FF2B5EF4-FFF2-40B4-BE49-F238E27FC236}">
                <a16:creationId xmlns:a16="http://schemas.microsoft.com/office/drawing/2014/main" id="{6D5FC246-46EF-4369-83E0-42E47A46F1C3}"/>
              </a:ext>
            </a:extLst>
          </p:cNvPr>
          <p:cNvSpPr/>
          <p:nvPr/>
        </p:nvSpPr>
        <p:spPr>
          <a:xfrm>
            <a:off x="2748511" y="6066944"/>
            <a:ext cx="5714098"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equation   add   addition   plus   is equal to   part   whole</a:t>
            </a:r>
          </a:p>
        </p:txBody>
      </p:sp>
      <p:pic>
        <p:nvPicPr>
          <p:cNvPr id="4" name="Picture 3">
            <a:extLst>
              <a:ext uri="{FF2B5EF4-FFF2-40B4-BE49-F238E27FC236}">
                <a16:creationId xmlns:a16="http://schemas.microsoft.com/office/drawing/2014/main" id="{699E53F4-D872-49BD-B392-0A85E93F12C7}"/>
              </a:ext>
            </a:extLst>
          </p:cNvPr>
          <p:cNvPicPr>
            <a:picLocks noChangeAspect="1"/>
          </p:cNvPicPr>
          <p:nvPr/>
        </p:nvPicPr>
        <p:blipFill>
          <a:blip r:embed="rId4"/>
          <a:stretch>
            <a:fillRect/>
          </a:stretch>
        </p:blipFill>
        <p:spPr>
          <a:xfrm>
            <a:off x="418643" y="1356241"/>
            <a:ext cx="6671270" cy="4622175"/>
          </a:xfrm>
          <a:prstGeom prst="rect">
            <a:avLst/>
          </a:prstGeom>
        </p:spPr>
      </p:pic>
    </p:spTree>
    <p:extLst>
      <p:ext uri="{BB962C8B-B14F-4D97-AF65-F5344CB8AC3E}">
        <p14:creationId xmlns:p14="http://schemas.microsoft.com/office/powerpoint/2010/main" val="304783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215548" cy="584775"/>
          </a:xfrm>
          <a:prstGeom prst="rect">
            <a:avLst/>
          </a:prstGeom>
          <a:noFill/>
        </p:spPr>
        <p:txBody>
          <a:bodyPr wrap="none" rtlCol="0">
            <a:spAutoFit/>
          </a:bodyPr>
          <a:lstStyle/>
          <a:p>
            <a:r>
              <a:rPr lang="en-GB" sz="3200" b="1">
                <a:solidFill>
                  <a:schemeClr val="bg1"/>
                </a:solidFill>
              </a:rPr>
              <a:t>Reception Autumn Curriculum Map</a:t>
            </a:r>
          </a:p>
        </p:txBody>
      </p:sp>
      <p:graphicFrame>
        <p:nvGraphicFramePr>
          <p:cNvPr id="4" name="Table 3">
            <a:extLst>
              <a:ext uri="{FF2B5EF4-FFF2-40B4-BE49-F238E27FC236}">
                <a16:creationId xmlns:a16="http://schemas.microsoft.com/office/drawing/2014/main" id="{8FAD5C82-84B5-4CC7-A1BA-B4AA81044CB0}"/>
              </a:ext>
            </a:extLst>
          </p:cNvPr>
          <p:cNvGraphicFramePr>
            <a:graphicFrameLocks noGrp="1"/>
          </p:cNvGraphicFramePr>
          <p:nvPr>
            <p:extLst>
              <p:ext uri="{D42A27DB-BD31-4B8C-83A1-F6EECF244321}">
                <p14:modId xmlns:p14="http://schemas.microsoft.com/office/powerpoint/2010/main" val="2358151213"/>
              </p:ext>
            </p:extLst>
          </p:nvPr>
        </p:nvGraphicFramePr>
        <p:xfrm>
          <a:off x="978423" y="1783687"/>
          <a:ext cx="9673536" cy="2185106"/>
        </p:xfrm>
        <a:graphic>
          <a:graphicData uri="http://schemas.openxmlformats.org/drawingml/2006/table">
            <a:tbl>
              <a:tblPr firstRow="1" bandRow="1">
                <a:tableStyleId>{5940675A-B579-460E-94D1-54222C63F5DA}</a:tableStyleId>
              </a:tblPr>
              <a:tblGrid>
                <a:gridCol w="4090882">
                  <a:extLst>
                    <a:ext uri="{9D8B030D-6E8A-4147-A177-3AD203B41FA5}">
                      <a16:colId xmlns:a16="http://schemas.microsoft.com/office/drawing/2014/main" val="2930844339"/>
                    </a:ext>
                  </a:extLst>
                </a:gridCol>
                <a:gridCol w="2791327">
                  <a:extLst>
                    <a:ext uri="{9D8B030D-6E8A-4147-A177-3AD203B41FA5}">
                      <a16:colId xmlns:a16="http://schemas.microsoft.com/office/drawing/2014/main" val="588203538"/>
                    </a:ext>
                  </a:extLst>
                </a:gridCol>
                <a:gridCol w="2791327">
                  <a:extLst>
                    <a:ext uri="{9D8B030D-6E8A-4147-A177-3AD203B41FA5}">
                      <a16:colId xmlns:a16="http://schemas.microsoft.com/office/drawing/2014/main" val="1755218418"/>
                    </a:ext>
                  </a:extLst>
                </a:gridCol>
              </a:tblGrid>
              <a:tr h="537059">
                <a:tc>
                  <a:txBody>
                    <a:bodyPr/>
                    <a:lstStyle/>
                    <a:p>
                      <a:pPr algn="ctr"/>
                      <a:r>
                        <a:rPr lang="en-GB" sz="1600" b="1">
                          <a:solidFill>
                            <a:srgbClr val="E40045"/>
                          </a:solidFill>
                          <a:latin typeface="Arial" panose="020B0604020202020204" pitchFamily="34" charset="0"/>
                          <a:cs typeface="Arial" panose="020B0604020202020204" pitchFamily="34" charset="0"/>
                        </a:rPr>
                        <a:t>Early Mathematical Experiences</a:t>
                      </a:r>
                    </a:p>
                    <a:p>
                      <a:pPr algn="ctr"/>
                      <a:endParaRPr lang="en-GB" sz="600" b="1">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Pattern and early number</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Numbers within 6</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648047">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Classifying objects based on one attribute</a:t>
                      </a:r>
                    </a:p>
                    <a:p>
                      <a:pPr marL="0" indent="0" algn="l">
                        <a:buFont typeface="Arial" panose="020B0604020202020204" pitchFamily="34" charset="0"/>
                        <a:buChar char="•"/>
                      </a:pPr>
                      <a:r>
                        <a:rPr lang="en-GB" sz="1400">
                          <a:latin typeface="Arial" panose="020B0604020202020204" pitchFamily="34" charset="0"/>
                          <a:cs typeface="Arial" panose="020B0604020202020204" pitchFamily="34" charset="0"/>
                        </a:rPr>
                        <a:t> Comparing objects and sets </a:t>
                      </a:r>
                    </a:p>
                    <a:p>
                      <a:pPr marL="0" indent="0" algn="l">
                        <a:buFont typeface="Arial" panose="020B0604020202020204" pitchFamily="34" charset="0"/>
                        <a:buChar char="•"/>
                      </a:pPr>
                      <a:r>
                        <a:rPr lang="en-GB" sz="1400">
                          <a:latin typeface="Arial" panose="020B0604020202020204" pitchFamily="34" charset="0"/>
                          <a:cs typeface="Arial" panose="020B0604020202020204" pitchFamily="34" charset="0"/>
                        </a:rPr>
                        <a:t> Ordering objects and sets</a:t>
                      </a:r>
                    </a:p>
                    <a:p>
                      <a:pPr marL="0" indent="0" algn="l">
                        <a:buFont typeface="Arial" panose="020B0604020202020204" pitchFamily="34" charset="0"/>
                        <a:buChar char="•"/>
                      </a:pPr>
                      <a:endParaRPr lang="en-GB" sz="1400">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Recognise, describe, copy and extend colour and size patterns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Count and represent the numbers 1 to 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Estimate and check by counting</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Count up to six objects</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One more or one fewer</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Order numbers 1 – 6 </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Conservation of numbers within 6</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graphicFrame>
        <p:nvGraphicFramePr>
          <p:cNvPr id="9" name="Table 8">
            <a:extLst>
              <a:ext uri="{FF2B5EF4-FFF2-40B4-BE49-F238E27FC236}">
                <a16:creationId xmlns:a16="http://schemas.microsoft.com/office/drawing/2014/main" id="{93967D9D-011E-4C10-BF27-7E3AA60C911D}"/>
              </a:ext>
            </a:extLst>
          </p:cNvPr>
          <p:cNvGraphicFramePr>
            <a:graphicFrameLocks noGrp="1"/>
          </p:cNvGraphicFramePr>
          <p:nvPr>
            <p:extLst>
              <p:ext uri="{D42A27DB-BD31-4B8C-83A1-F6EECF244321}">
                <p14:modId xmlns:p14="http://schemas.microsoft.com/office/powerpoint/2010/main" val="3597885648"/>
              </p:ext>
            </p:extLst>
          </p:nvPr>
        </p:nvGraphicFramePr>
        <p:xfrm>
          <a:off x="978423" y="4343484"/>
          <a:ext cx="9673536" cy="1974807"/>
        </p:xfrm>
        <a:graphic>
          <a:graphicData uri="http://schemas.openxmlformats.org/drawingml/2006/table">
            <a:tbl>
              <a:tblPr firstRow="1" bandRow="1">
                <a:tableStyleId>{5940675A-B579-460E-94D1-54222C63F5DA}</a:tableStyleId>
              </a:tblPr>
              <a:tblGrid>
                <a:gridCol w="2418384">
                  <a:extLst>
                    <a:ext uri="{9D8B030D-6E8A-4147-A177-3AD203B41FA5}">
                      <a16:colId xmlns:a16="http://schemas.microsoft.com/office/drawing/2014/main" val="2930844339"/>
                    </a:ext>
                  </a:extLst>
                </a:gridCol>
                <a:gridCol w="2418384">
                  <a:extLst>
                    <a:ext uri="{9D8B030D-6E8A-4147-A177-3AD203B41FA5}">
                      <a16:colId xmlns:a16="http://schemas.microsoft.com/office/drawing/2014/main" val="588203538"/>
                    </a:ext>
                  </a:extLst>
                </a:gridCol>
                <a:gridCol w="2418384">
                  <a:extLst>
                    <a:ext uri="{9D8B030D-6E8A-4147-A177-3AD203B41FA5}">
                      <a16:colId xmlns:a16="http://schemas.microsoft.com/office/drawing/2014/main" val="108727358"/>
                    </a:ext>
                  </a:extLst>
                </a:gridCol>
                <a:gridCol w="2418384">
                  <a:extLst>
                    <a:ext uri="{9D8B030D-6E8A-4147-A177-3AD203B41FA5}">
                      <a16:colId xmlns:a16="http://schemas.microsoft.com/office/drawing/2014/main" val="1755218418"/>
                    </a:ext>
                  </a:extLst>
                </a:gridCol>
              </a:tblGrid>
              <a:tr h="603207">
                <a:tc>
                  <a:txBody>
                    <a:bodyPr/>
                    <a:lstStyle/>
                    <a:p>
                      <a:pPr algn="ctr"/>
                      <a:r>
                        <a:rPr lang="en-GB" sz="1600" b="1">
                          <a:solidFill>
                            <a:srgbClr val="E40045"/>
                          </a:solidFill>
                          <a:latin typeface="Arial" panose="020B0604020202020204" pitchFamily="34" charset="0"/>
                          <a:cs typeface="Arial" panose="020B0604020202020204" pitchFamily="34" charset="0"/>
                        </a:rPr>
                        <a:t>Addition and subtraction within 6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Measures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Shape and sorting </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tc>
                  <a:txBody>
                    <a:bodyPr/>
                    <a:lstStyle/>
                    <a:p>
                      <a:pPr algn="ctr"/>
                      <a:r>
                        <a:rPr lang="en-GB" sz="1600" b="1">
                          <a:solidFill>
                            <a:srgbClr val="E40045"/>
                          </a:solidFill>
                          <a:latin typeface="Arial" panose="020B0604020202020204" pitchFamily="34" charset="0"/>
                          <a:cs typeface="Arial" panose="020B0604020202020204" pitchFamily="34" charset="0"/>
                        </a:rPr>
                        <a:t>Calendar and time</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solidFill>
                      <a:srgbClr val="E6E6E6"/>
                    </a:solidFill>
                  </a:tcPr>
                </a:tc>
                <a:extLst>
                  <a:ext uri="{0D108BD9-81ED-4DB2-BD59-A6C34878D82A}">
                    <a16:rowId xmlns:a16="http://schemas.microsoft.com/office/drawing/2014/main" val="2354303533"/>
                  </a:ext>
                </a:extLst>
              </a:tr>
              <a:tr h="1344838">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Explore zero</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 Explore addition and subtraction</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a:solidFill>
                            <a:schemeClr val="tx1"/>
                          </a:solidFill>
                          <a:latin typeface="Arial" panose="020B0604020202020204" pitchFamily="34" charset="0"/>
                          <a:cs typeface="Arial" panose="020B0604020202020204" pitchFamily="34" charset="0"/>
                        </a:rPr>
                        <a:t> Estimate, order, compare, discuss and explore capacity, weight and lengths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a:solidFill>
                          <a:srgbClr val="E40045"/>
                        </a:solidFill>
                        <a:latin typeface="Arial" panose="020B0604020202020204" pitchFamily="34" charset="0"/>
                        <a:cs typeface="Arial" panose="020B0604020202020204" pitchFamily="34" charset="0"/>
                      </a:endParaRP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lgn="l">
                        <a:buFont typeface="Arial" panose="020B0604020202020204" pitchFamily="34" charset="0"/>
                        <a:buChar char="•"/>
                      </a:pPr>
                      <a:r>
                        <a:rPr lang="en-GB" sz="1400" b="0">
                          <a:solidFill>
                            <a:schemeClr val="tx1"/>
                          </a:solidFill>
                          <a:latin typeface="Arial" panose="020B0604020202020204" pitchFamily="34" charset="0"/>
                          <a:cs typeface="Arial" panose="020B0604020202020204" pitchFamily="34" charset="0"/>
                        </a:rPr>
                        <a:t> Describe and sort   3-D shapes</a:t>
                      </a:r>
                    </a:p>
                    <a:p>
                      <a:pPr marL="0" indent="0" algn="l">
                        <a:buFont typeface="Arial" panose="020B0604020202020204" pitchFamily="34" charset="0"/>
                        <a:buChar char="•"/>
                      </a:pPr>
                      <a:r>
                        <a:rPr lang="en-GB" sz="1400" b="0">
                          <a:solidFill>
                            <a:schemeClr val="tx1"/>
                          </a:solidFill>
                          <a:latin typeface="Arial" panose="020B0604020202020204" pitchFamily="34" charset="0"/>
                          <a:cs typeface="Arial" panose="020B0604020202020204" pitchFamily="34" charset="0"/>
                        </a:rPr>
                        <a:t> Describe position accurately</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tc>
                  <a:txBody>
                    <a:bodyPr/>
                    <a:lstStyle/>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Days of the week and seasons</a:t>
                      </a:r>
                    </a:p>
                    <a:p>
                      <a:pPr marL="0" indent="0">
                        <a:buFont typeface="Arial" panose="020B0604020202020204" pitchFamily="34" charset="0"/>
                        <a:buChar char="•"/>
                      </a:pPr>
                      <a:r>
                        <a:rPr lang="en-GB" sz="1400">
                          <a:latin typeface="Arial" panose="020B0604020202020204" pitchFamily="34" charset="0"/>
                          <a:cs typeface="Arial" panose="020B0604020202020204" pitchFamily="34" charset="0"/>
                        </a:rPr>
                        <a:t>Sequence daily events</a:t>
                      </a:r>
                    </a:p>
                  </a:txBody>
                  <a:tcPr>
                    <a:lnL w="38100" cap="flat" cmpd="sng" algn="ctr">
                      <a:solidFill>
                        <a:srgbClr val="E6E6E6"/>
                      </a:solidFill>
                      <a:prstDash val="solid"/>
                      <a:round/>
                      <a:headEnd type="none" w="med" len="med"/>
                      <a:tailEnd type="none" w="med" len="med"/>
                    </a:lnL>
                    <a:lnR w="38100" cap="flat" cmpd="sng" algn="ctr">
                      <a:solidFill>
                        <a:srgbClr val="E6E6E6"/>
                      </a:solidFill>
                      <a:prstDash val="solid"/>
                      <a:round/>
                      <a:headEnd type="none" w="med" len="med"/>
                      <a:tailEnd type="none" w="med" len="med"/>
                    </a:lnR>
                    <a:lnT w="38100" cap="flat" cmpd="sng" algn="ctr">
                      <a:solidFill>
                        <a:srgbClr val="E6E6E6"/>
                      </a:solidFill>
                      <a:prstDash val="solid"/>
                      <a:round/>
                      <a:headEnd type="none" w="med" len="med"/>
                      <a:tailEnd type="none" w="med" len="med"/>
                    </a:lnT>
                    <a:lnB w="38100" cap="flat" cmpd="sng" algn="ctr">
                      <a:solidFill>
                        <a:srgbClr val="E6E6E6"/>
                      </a:solidFill>
                      <a:prstDash val="solid"/>
                      <a:round/>
                      <a:headEnd type="none" w="med" len="med"/>
                      <a:tailEnd type="none" w="med" len="med"/>
                    </a:lnB>
                  </a:tcPr>
                </a:tc>
                <a:extLst>
                  <a:ext uri="{0D108BD9-81ED-4DB2-BD59-A6C34878D82A}">
                    <a16:rowId xmlns:a16="http://schemas.microsoft.com/office/drawing/2014/main" val="2538896136"/>
                  </a:ext>
                </a:extLst>
              </a:tr>
            </a:tbl>
          </a:graphicData>
        </a:graphic>
      </p:graphicFrame>
    </p:spTree>
    <p:extLst>
      <p:ext uri="{BB962C8B-B14F-4D97-AF65-F5344CB8AC3E}">
        <p14:creationId xmlns:p14="http://schemas.microsoft.com/office/powerpoint/2010/main" val="16236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364465" cy="584775"/>
          </a:xfrm>
          <a:prstGeom prst="rect">
            <a:avLst/>
          </a:prstGeom>
          <a:noFill/>
        </p:spPr>
        <p:txBody>
          <a:bodyPr wrap="none" rtlCol="0">
            <a:spAutoFit/>
          </a:bodyPr>
          <a:lstStyle/>
          <a:p>
            <a:r>
              <a:rPr lang="en-GB" sz="3200" b="1">
                <a:solidFill>
                  <a:schemeClr val="bg1"/>
                </a:solidFill>
              </a:rPr>
              <a:t>In focus: numbers 1 to 6 </a:t>
            </a:r>
          </a:p>
        </p:txBody>
      </p:sp>
      <p:sp>
        <p:nvSpPr>
          <p:cNvPr id="6" name="Rectangle 5">
            <a:extLst>
              <a:ext uri="{FF2B5EF4-FFF2-40B4-BE49-F238E27FC236}">
                <a16:creationId xmlns:a16="http://schemas.microsoft.com/office/drawing/2014/main" id="{613B9C39-C6B0-449F-9F2E-E49881A562ED}"/>
              </a:ext>
            </a:extLst>
          </p:cNvPr>
          <p:cNvSpPr/>
          <p:nvPr/>
        </p:nvSpPr>
        <p:spPr>
          <a:xfrm>
            <a:off x="1045886" y="1510548"/>
            <a:ext cx="8788580" cy="50628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mj-lt"/>
              <a:buAutoNum type="arabicPeriod"/>
            </a:pPr>
            <a:r>
              <a:rPr lang="en-GB" sz="2400" dirty="0">
                <a:solidFill>
                  <a:schemeClr val="tx1"/>
                </a:solidFill>
              </a:rPr>
              <a:t>Count 1, 2 and 3 reliably (using objects, images, sounds)</a:t>
            </a:r>
          </a:p>
          <a:p>
            <a:pPr marL="457200" indent="-457200">
              <a:lnSpc>
                <a:spcPct val="150000"/>
              </a:lnSpc>
              <a:buFont typeface="+mj-lt"/>
              <a:buAutoNum type="arabicPeriod"/>
            </a:pPr>
            <a:r>
              <a:rPr lang="en-GB" sz="2400" dirty="0">
                <a:solidFill>
                  <a:schemeClr val="tx1"/>
                </a:solidFill>
              </a:rPr>
              <a:t>Create representations for numbers 1,2 and 3. </a:t>
            </a:r>
          </a:p>
          <a:p>
            <a:pPr marL="457200" indent="-457200">
              <a:lnSpc>
                <a:spcPct val="150000"/>
              </a:lnSpc>
              <a:buFont typeface="+mj-lt"/>
              <a:buAutoNum type="arabicPeriod"/>
            </a:pPr>
            <a:r>
              <a:rPr lang="en-GB" sz="2400" dirty="0">
                <a:solidFill>
                  <a:schemeClr val="tx1"/>
                </a:solidFill>
              </a:rPr>
              <a:t>Count numbers 1- 6 reliably </a:t>
            </a:r>
          </a:p>
          <a:p>
            <a:pPr marL="457200" indent="-457200">
              <a:lnSpc>
                <a:spcPct val="150000"/>
              </a:lnSpc>
              <a:buFont typeface="+mj-lt"/>
              <a:buAutoNum type="arabicPeriod"/>
            </a:pPr>
            <a:r>
              <a:rPr lang="en-GB" sz="2400" dirty="0">
                <a:solidFill>
                  <a:schemeClr val="tx1"/>
                </a:solidFill>
              </a:rPr>
              <a:t>Create representations for numbers 1-6 </a:t>
            </a:r>
          </a:p>
          <a:p>
            <a:pPr marL="457200" indent="-457200">
              <a:lnSpc>
                <a:spcPct val="150000"/>
              </a:lnSpc>
              <a:buFont typeface="+mj-lt"/>
              <a:buAutoNum type="arabicPeriod"/>
            </a:pPr>
            <a:r>
              <a:rPr lang="en-GB" sz="2400" dirty="0">
                <a:solidFill>
                  <a:schemeClr val="tx1"/>
                </a:solidFill>
              </a:rPr>
              <a:t>Place numbers 1-6 in order</a:t>
            </a:r>
          </a:p>
          <a:p>
            <a:pPr marL="457200" indent="-457200">
              <a:lnSpc>
                <a:spcPct val="150000"/>
              </a:lnSpc>
              <a:buFont typeface="+mj-lt"/>
              <a:buAutoNum type="arabicPeriod"/>
            </a:pPr>
            <a:r>
              <a:rPr lang="en-GB" sz="2400" dirty="0">
                <a:solidFill>
                  <a:schemeClr val="tx1"/>
                </a:solidFill>
              </a:rPr>
              <a:t>Recognise numerals 1- 6</a:t>
            </a:r>
          </a:p>
          <a:p>
            <a:pPr marL="457200" indent="-457200">
              <a:lnSpc>
                <a:spcPct val="150000"/>
              </a:lnSpc>
              <a:buFont typeface="+mj-lt"/>
              <a:buAutoNum type="arabicPeriod"/>
            </a:pPr>
            <a:r>
              <a:rPr lang="en-GB" sz="2400" dirty="0">
                <a:solidFill>
                  <a:schemeClr val="tx1"/>
                </a:solidFill>
              </a:rPr>
              <a:t>Explore one more and one less</a:t>
            </a:r>
          </a:p>
          <a:p>
            <a:pPr marL="457200" indent="-457200">
              <a:lnSpc>
                <a:spcPct val="150000"/>
              </a:lnSpc>
              <a:buFont typeface="+mj-lt"/>
              <a:buAutoNum type="arabicPeriod"/>
            </a:pPr>
            <a:r>
              <a:rPr lang="en-GB" sz="2400" dirty="0">
                <a:solidFill>
                  <a:schemeClr val="tx1"/>
                </a:solidFill>
              </a:rPr>
              <a:t>Addition and subtraction of numbers 1 – 6</a:t>
            </a:r>
          </a:p>
          <a:p>
            <a:pPr marL="457200" indent="-457200">
              <a:lnSpc>
                <a:spcPct val="150000"/>
              </a:lnSpc>
              <a:buFont typeface="+mj-lt"/>
              <a:buAutoNum type="arabicPeriod"/>
            </a:pPr>
            <a:r>
              <a:rPr lang="en-GB" sz="2400" dirty="0">
                <a:solidFill>
                  <a:schemeClr val="tx1"/>
                </a:solidFill>
              </a:rPr>
              <a:t>Understand the concept of 0</a:t>
            </a:r>
          </a:p>
        </p:txBody>
      </p:sp>
    </p:spTree>
    <p:extLst>
      <p:ext uri="{BB962C8B-B14F-4D97-AF65-F5344CB8AC3E}">
        <p14:creationId xmlns:p14="http://schemas.microsoft.com/office/powerpoint/2010/main" val="362258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099199" cy="584775"/>
          </a:xfrm>
          <a:prstGeom prst="rect">
            <a:avLst/>
          </a:prstGeom>
          <a:noFill/>
        </p:spPr>
        <p:txBody>
          <a:bodyPr wrap="none" rtlCol="0">
            <a:spAutoFit/>
          </a:bodyPr>
          <a:lstStyle/>
          <a:p>
            <a:r>
              <a:rPr lang="en-GB" sz="3200" b="1">
                <a:solidFill>
                  <a:schemeClr val="bg1"/>
                </a:solidFill>
              </a:rPr>
              <a:t>Key early number skills</a:t>
            </a:r>
          </a:p>
        </p:txBody>
      </p:sp>
      <p:sp>
        <p:nvSpPr>
          <p:cNvPr id="7" name="Rectangle 6">
            <a:extLst>
              <a:ext uri="{FF2B5EF4-FFF2-40B4-BE49-F238E27FC236}">
                <a16:creationId xmlns:a16="http://schemas.microsoft.com/office/drawing/2014/main" id="{D4AF83C5-78CF-4F70-8453-AEA5D403F4C7}"/>
              </a:ext>
            </a:extLst>
          </p:cNvPr>
          <p:cNvSpPr/>
          <p:nvPr/>
        </p:nvSpPr>
        <p:spPr>
          <a:xfrm>
            <a:off x="278684" y="1561555"/>
            <a:ext cx="11634632" cy="501182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GB" sz="2800" b="1" u="sng" dirty="0">
                <a:solidFill>
                  <a:schemeClr val="tx1"/>
                </a:solidFill>
              </a:rPr>
              <a:t>Counting Principles </a:t>
            </a:r>
          </a:p>
          <a:p>
            <a:pPr marL="514350" indent="-514350">
              <a:spcAft>
                <a:spcPts val="600"/>
              </a:spcAft>
              <a:buFont typeface="+mj-lt"/>
              <a:buAutoNum type="arabicPeriod"/>
            </a:pPr>
            <a:r>
              <a:rPr lang="en-GB" sz="2800" b="1" dirty="0">
                <a:solidFill>
                  <a:schemeClr val="tx1"/>
                </a:solidFill>
              </a:rPr>
              <a:t>Associating one object with one number - </a:t>
            </a:r>
            <a:r>
              <a:rPr lang="en-GB" sz="2800" i="1" dirty="0">
                <a:solidFill>
                  <a:schemeClr val="tx1"/>
                </a:solidFill>
              </a:rPr>
              <a:t>One to one principle. </a:t>
            </a:r>
            <a:endParaRPr lang="en-GB" sz="2800" b="1" dirty="0">
              <a:solidFill>
                <a:schemeClr val="tx1"/>
              </a:solidFill>
            </a:endParaRPr>
          </a:p>
          <a:p>
            <a:pPr marL="514350" indent="-514350">
              <a:spcAft>
                <a:spcPts val="1200"/>
              </a:spcAft>
              <a:buFont typeface="+mj-lt"/>
              <a:buAutoNum type="arabicPeriod"/>
            </a:pPr>
            <a:r>
              <a:rPr lang="en-GB" sz="2800" b="1" dirty="0">
                <a:solidFill>
                  <a:schemeClr val="tx1"/>
                </a:solidFill>
              </a:rPr>
              <a:t>The order of number names</a:t>
            </a:r>
            <a:r>
              <a:rPr lang="en-GB" sz="2800" dirty="0">
                <a:solidFill>
                  <a:schemeClr val="tx1"/>
                </a:solidFill>
              </a:rPr>
              <a:t> </a:t>
            </a:r>
            <a:r>
              <a:rPr lang="en-GB" sz="2800" b="1" dirty="0">
                <a:solidFill>
                  <a:schemeClr val="tx1"/>
                </a:solidFill>
              </a:rPr>
              <a:t>remains consistent</a:t>
            </a:r>
            <a:r>
              <a:rPr lang="en-GB" sz="2800" dirty="0">
                <a:solidFill>
                  <a:schemeClr val="tx1"/>
                </a:solidFill>
              </a:rPr>
              <a:t> e.g. 1,2,3 not 2,3,1 -</a:t>
            </a:r>
            <a:r>
              <a:rPr lang="en-GB" sz="2800" i="1" dirty="0">
                <a:solidFill>
                  <a:schemeClr val="tx1"/>
                </a:solidFill>
              </a:rPr>
              <a:t>Stable order principle </a:t>
            </a:r>
            <a:endParaRPr lang="en-GB" sz="2800" dirty="0">
              <a:solidFill>
                <a:schemeClr val="tx1"/>
              </a:solidFill>
            </a:endParaRPr>
          </a:p>
          <a:p>
            <a:pPr marL="514350" indent="-514350">
              <a:spcAft>
                <a:spcPts val="1200"/>
              </a:spcAft>
              <a:buFont typeface="+mj-lt"/>
              <a:buAutoNum type="arabicPeriod"/>
            </a:pPr>
            <a:r>
              <a:rPr lang="en-GB" sz="2800" b="1" dirty="0">
                <a:solidFill>
                  <a:schemeClr val="tx1"/>
                </a:solidFill>
              </a:rPr>
              <a:t>The final word tells us the number of objects</a:t>
            </a:r>
            <a:r>
              <a:rPr lang="en-GB" sz="2800" dirty="0">
                <a:solidFill>
                  <a:schemeClr val="tx1"/>
                </a:solidFill>
              </a:rPr>
              <a:t> - </a:t>
            </a:r>
            <a:r>
              <a:rPr lang="en-GB" sz="2800" i="1" dirty="0">
                <a:solidFill>
                  <a:schemeClr val="tx1"/>
                </a:solidFill>
              </a:rPr>
              <a:t>Cardinal principle .</a:t>
            </a:r>
            <a:endParaRPr lang="en-GB" sz="2800" dirty="0">
              <a:solidFill>
                <a:schemeClr val="tx1"/>
              </a:solidFill>
            </a:endParaRPr>
          </a:p>
          <a:p>
            <a:pPr marL="514350" indent="-514350">
              <a:spcAft>
                <a:spcPts val="1200"/>
              </a:spcAft>
              <a:buFont typeface="+mj-lt"/>
              <a:buAutoNum type="arabicPeriod"/>
            </a:pPr>
            <a:r>
              <a:rPr lang="en-GB" sz="2800" b="1" dirty="0">
                <a:solidFill>
                  <a:schemeClr val="tx1"/>
                </a:solidFill>
              </a:rPr>
              <a:t>You can count any collection of things whether real, imaginary or sounds - </a:t>
            </a:r>
            <a:r>
              <a:rPr lang="en-GB" sz="2800" i="1" dirty="0">
                <a:solidFill>
                  <a:schemeClr val="tx1"/>
                </a:solidFill>
              </a:rPr>
              <a:t>Abstraction principle. </a:t>
            </a:r>
            <a:endParaRPr lang="en-GB" sz="2800" dirty="0">
              <a:solidFill>
                <a:schemeClr val="tx1"/>
              </a:solidFill>
            </a:endParaRPr>
          </a:p>
          <a:p>
            <a:pPr marL="514350" indent="-514350">
              <a:buFont typeface="+mj-lt"/>
              <a:buAutoNum type="arabicPeriod"/>
            </a:pPr>
            <a:r>
              <a:rPr lang="en-GB" sz="2800" b="1" dirty="0">
                <a:solidFill>
                  <a:schemeClr val="tx1"/>
                </a:solidFill>
              </a:rPr>
              <a:t>It doesn’t matter what order we count objects in</a:t>
            </a:r>
            <a:r>
              <a:rPr lang="en-GB" sz="2800" dirty="0">
                <a:solidFill>
                  <a:schemeClr val="tx1"/>
                </a:solidFill>
              </a:rPr>
              <a:t> - </a:t>
            </a:r>
            <a:r>
              <a:rPr lang="en-GB" sz="2800" i="1" dirty="0">
                <a:solidFill>
                  <a:schemeClr val="tx1"/>
                </a:solidFill>
              </a:rPr>
              <a:t>Order irrelevance principle</a:t>
            </a:r>
            <a:endParaRPr lang="en-GB" sz="2800" dirty="0">
              <a:solidFill>
                <a:schemeClr val="tx1"/>
              </a:solidFill>
            </a:endParaRPr>
          </a:p>
        </p:txBody>
      </p:sp>
    </p:spTree>
    <p:extLst>
      <p:ext uri="{BB962C8B-B14F-4D97-AF65-F5344CB8AC3E}">
        <p14:creationId xmlns:p14="http://schemas.microsoft.com/office/powerpoint/2010/main" val="23836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099199" cy="584775"/>
          </a:xfrm>
          <a:prstGeom prst="rect">
            <a:avLst/>
          </a:prstGeom>
          <a:noFill/>
        </p:spPr>
        <p:txBody>
          <a:bodyPr wrap="none" rtlCol="0">
            <a:spAutoFit/>
          </a:bodyPr>
          <a:lstStyle/>
          <a:p>
            <a:r>
              <a:rPr lang="en-GB" sz="3200" b="1">
                <a:solidFill>
                  <a:schemeClr val="bg1"/>
                </a:solidFill>
              </a:rPr>
              <a:t>Key early number skills</a:t>
            </a:r>
          </a:p>
        </p:txBody>
      </p:sp>
      <p:sp>
        <p:nvSpPr>
          <p:cNvPr id="7" name="Rectangle 6">
            <a:extLst>
              <a:ext uri="{FF2B5EF4-FFF2-40B4-BE49-F238E27FC236}">
                <a16:creationId xmlns:a16="http://schemas.microsoft.com/office/drawing/2014/main" id="{D4AF83C5-78CF-4F70-8453-AEA5D403F4C7}"/>
              </a:ext>
            </a:extLst>
          </p:cNvPr>
          <p:cNvSpPr/>
          <p:nvPr/>
        </p:nvSpPr>
        <p:spPr>
          <a:xfrm>
            <a:off x="277967" y="1465737"/>
            <a:ext cx="11354714" cy="38900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800" b="1" u="sng" dirty="0">
                <a:solidFill>
                  <a:schemeClr val="tx1"/>
                </a:solidFill>
              </a:rPr>
              <a:t>Other early number key skills</a:t>
            </a:r>
          </a:p>
          <a:p>
            <a:pPr>
              <a:lnSpc>
                <a:spcPct val="150000"/>
              </a:lnSpc>
            </a:pPr>
            <a:endParaRPr lang="en-GB" sz="2800" u="sng" dirty="0">
              <a:solidFill>
                <a:schemeClr val="tx1"/>
              </a:solidFill>
            </a:endParaRPr>
          </a:p>
          <a:p>
            <a:pPr marL="514350" indent="-514350">
              <a:buFont typeface="Arial" panose="020B0604020202020204" pitchFamily="34" charset="0"/>
              <a:buChar char="•"/>
            </a:pPr>
            <a:r>
              <a:rPr lang="en-GB" sz="2800" b="1" dirty="0">
                <a:solidFill>
                  <a:schemeClr val="tx1"/>
                </a:solidFill>
              </a:rPr>
              <a:t>Understanding that the amount of objects remains the same, even if we rearrange them </a:t>
            </a:r>
          </a:p>
          <a:p>
            <a:r>
              <a:rPr lang="en-GB" sz="2800" b="1" dirty="0">
                <a:solidFill>
                  <a:schemeClr val="tx1"/>
                </a:solidFill>
              </a:rPr>
              <a:t>      - </a:t>
            </a:r>
            <a:r>
              <a:rPr lang="en-GB" sz="2800" i="1" dirty="0">
                <a:solidFill>
                  <a:schemeClr val="tx1"/>
                </a:solidFill>
              </a:rPr>
              <a:t>Conservation of number. </a:t>
            </a:r>
          </a:p>
          <a:p>
            <a:pPr marL="514350" indent="-514350">
              <a:buFont typeface="+mj-lt"/>
              <a:buAutoNum type="arabicPeriod" startAt="6"/>
            </a:pPr>
            <a:endParaRPr lang="en-GB" sz="2800" b="1" u="sng" dirty="0">
              <a:solidFill>
                <a:schemeClr val="tx1"/>
              </a:solidFill>
            </a:endParaRPr>
          </a:p>
          <a:p>
            <a:pPr marL="514350" indent="-514350">
              <a:buFont typeface="Arial" panose="020B0604020202020204" pitchFamily="34" charset="0"/>
              <a:buChar char="•"/>
            </a:pPr>
            <a:r>
              <a:rPr lang="en-GB" sz="2800" b="1" dirty="0">
                <a:solidFill>
                  <a:schemeClr val="tx1"/>
                </a:solidFill>
              </a:rPr>
              <a:t>The ability to instantly recognise how many objects are in a group             - </a:t>
            </a:r>
            <a:r>
              <a:rPr lang="en-GB" sz="2800" i="1" dirty="0">
                <a:solidFill>
                  <a:schemeClr val="tx1"/>
                </a:solidFill>
              </a:rPr>
              <a:t>Subitising</a:t>
            </a:r>
          </a:p>
        </p:txBody>
      </p:sp>
    </p:spTree>
    <p:extLst>
      <p:ext uri="{BB962C8B-B14F-4D97-AF65-F5344CB8AC3E}">
        <p14:creationId xmlns:p14="http://schemas.microsoft.com/office/powerpoint/2010/main" val="27872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248553" cy="584775"/>
          </a:xfrm>
          <a:prstGeom prst="rect">
            <a:avLst/>
          </a:prstGeom>
          <a:noFill/>
        </p:spPr>
        <p:txBody>
          <a:bodyPr wrap="none" rtlCol="0">
            <a:spAutoFit/>
          </a:bodyPr>
          <a:lstStyle/>
          <a:p>
            <a:r>
              <a:rPr lang="en-GB" sz="3200" b="1" dirty="0">
                <a:solidFill>
                  <a:schemeClr val="bg1"/>
                </a:solidFill>
              </a:rPr>
              <a:t>Key early number skills: video</a:t>
            </a:r>
          </a:p>
        </p:txBody>
      </p:sp>
    </p:spTree>
    <p:extLst>
      <p:ext uri="{BB962C8B-B14F-4D97-AF65-F5344CB8AC3E}">
        <p14:creationId xmlns:p14="http://schemas.microsoft.com/office/powerpoint/2010/main" val="408282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421951" cy="584775"/>
          </a:xfrm>
          <a:prstGeom prst="rect">
            <a:avLst/>
          </a:prstGeom>
          <a:noFill/>
        </p:spPr>
        <p:txBody>
          <a:bodyPr wrap="none" rtlCol="0">
            <a:spAutoFit/>
          </a:bodyPr>
          <a:lstStyle/>
          <a:p>
            <a:r>
              <a:rPr lang="en-GB" sz="3200" b="1">
                <a:solidFill>
                  <a:schemeClr val="bg1"/>
                </a:solidFill>
              </a:rPr>
              <a:t>Key representations – The five frame</a:t>
            </a:r>
          </a:p>
        </p:txBody>
      </p:sp>
      <p:pic>
        <p:nvPicPr>
          <p:cNvPr id="12" name="Picture 11">
            <a:extLst>
              <a:ext uri="{FF2B5EF4-FFF2-40B4-BE49-F238E27FC236}">
                <a16:creationId xmlns:a16="http://schemas.microsoft.com/office/drawing/2014/main" id="{45FC9A7D-9AFC-43F5-8AE8-84624CA81F14}"/>
              </a:ext>
            </a:extLst>
          </p:cNvPr>
          <p:cNvPicPr>
            <a:picLocks noChangeAspect="1"/>
          </p:cNvPicPr>
          <p:nvPr/>
        </p:nvPicPr>
        <p:blipFill>
          <a:blip r:embed="rId3"/>
          <a:stretch>
            <a:fillRect/>
          </a:stretch>
        </p:blipFill>
        <p:spPr>
          <a:xfrm>
            <a:off x="2130320" y="2843436"/>
            <a:ext cx="7931360" cy="2076719"/>
          </a:xfrm>
          <a:prstGeom prst="rect">
            <a:avLst/>
          </a:prstGeom>
        </p:spPr>
      </p:pic>
      <p:pic>
        <p:nvPicPr>
          <p:cNvPr id="13" name="Picture 12">
            <a:extLst>
              <a:ext uri="{FF2B5EF4-FFF2-40B4-BE49-F238E27FC236}">
                <a16:creationId xmlns:a16="http://schemas.microsoft.com/office/drawing/2014/main" id="{B330E1D8-2CA8-4B96-9E91-F068DA47814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14" name="Picture 13">
            <a:extLst>
              <a:ext uri="{FF2B5EF4-FFF2-40B4-BE49-F238E27FC236}">
                <a16:creationId xmlns:a16="http://schemas.microsoft.com/office/drawing/2014/main" id="{9C6118A4-73D2-4DD5-B8F1-373D1816772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15" name="Picture 14">
            <a:extLst>
              <a:ext uri="{FF2B5EF4-FFF2-40B4-BE49-F238E27FC236}">
                <a16:creationId xmlns:a16="http://schemas.microsoft.com/office/drawing/2014/main" id="{AEDFF370-363A-4F97-ABE4-EAB44B74450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16" name="Picture 15">
            <a:extLst>
              <a:ext uri="{FF2B5EF4-FFF2-40B4-BE49-F238E27FC236}">
                <a16:creationId xmlns:a16="http://schemas.microsoft.com/office/drawing/2014/main" id="{16764F73-13A4-45A5-AB77-BBC3560155B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17" name="Picture 16">
            <a:extLst>
              <a:ext uri="{FF2B5EF4-FFF2-40B4-BE49-F238E27FC236}">
                <a16:creationId xmlns:a16="http://schemas.microsoft.com/office/drawing/2014/main" id="{37812F6D-20A6-49AE-82A6-22E91FDCDD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18" name="Picture 17">
            <a:extLst>
              <a:ext uri="{FF2B5EF4-FFF2-40B4-BE49-F238E27FC236}">
                <a16:creationId xmlns:a16="http://schemas.microsoft.com/office/drawing/2014/main" id="{DFD7FA9B-754D-4149-A186-E10DAF5198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19" name="Picture 18">
            <a:extLst>
              <a:ext uri="{FF2B5EF4-FFF2-40B4-BE49-F238E27FC236}">
                <a16:creationId xmlns:a16="http://schemas.microsoft.com/office/drawing/2014/main" id="{C0ACDE5D-8777-4ACA-A0B3-7C18ADC5AE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20" name="Picture 19">
            <a:extLst>
              <a:ext uri="{FF2B5EF4-FFF2-40B4-BE49-F238E27FC236}">
                <a16:creationId xmlns:a16="http://schemas.microsoft.com/office/drawing/2014/main" id="{5BE1A330-145D-49EB-8148-AF966BE0AD9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21" name="Picture 20">
            <a:extLst>
              <a:ext uri="{FF2B5EF4-FFF2-40B4-BE49-F238E27FC236}">
                <a16:creationId xmlns:a16="http://schemas.microsoft.com/office/drawing/2014/main" id="{3BE984B2-292B-4603-B464-FFA1461CA6D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22" name="Picture 21">
            <a:extLst>
              <a:ext uri="{FF2B5EF4-FFF2-40B4-BE49-F238E27FC236}">
                <a16:creationId xmlns:a16="http://schemas.microsoft.com/office/drawing/2014/main" id="{7D0575BA-0D6B-4A8B-9549-B83E50CFCB9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23" name="Picture 22">
            <a:extLst>
              <a:ext uri="{FF2B5EF4-FFF2-40B4-BE49-F238E27FC236}">
                <a16:creationId xmlns:a16="http://schemas.microsoft.com/office/drawing/2014/main" id="{78055AD2-6389-4665-A754-1C501C8308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24" name="Picture 23">
            <a:extLst>
              <a:ext uri="{FF2B5EF4-FFF2-40B4-BE49-F238E27FC236}">
                <a16:creationId xmlns:a16="http://schemas.microsoft.com/office/drawing/2014/main" id="{1894C273-E84A-445A-BF16-DCB6979652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sp>
        <p:nvSpPr>
          <p:cNvPr id="25" name="Rectangle 24">
            <a:extLst>
              <a:ext uri="{FF2B5EF4-FFF2-40B4-BE49-F238E27FC236}">
                <a16:creationId xmlns:a16="http://schemas.microsoft.com/office/drawing/2014/main" id="{30AB5503-CDDD-48E2-BA4E-2E83FE348DB8}"/>
              </a:ext>
            </a:extLst>
          </p:cNvPr>
          <p:cNvSpPr/>
          <p:nvPr/>
        </p:nvSpPr>
        <p:spPr>
          <a:xfrm>
            <a:off x="5694739" y="6163162"/>
            <a:ext cx="4277586"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one</a:t>
            </a:r>
            <a:r>
              <a:rPr lang="en-GB">
                <a:solidFill>
                  <a:schemeClr val="tx1"/>
                </a:solidFill>
              </a:rPr>
              <a:t>   two   three   four   five   more   less  </a:t>
            </a:r>
          </a:p>
        </p:txBody>
      </p:sp>
      <p:pic>
        <p:nvPicPr>
          <p:cNvPr id="29" name="Picture 28">
            <a:extLst>
              <a:ext uri="{FF2B5EF4-FFF2-40B4-BE49-F238E27FC236}">
                <a16:creationId xmlns:a16="http://schemas.microsoft.com/office/drawing/2014/main" id="{7AA2659D-FCA4-4869-B3A6-B02245C6D8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30" name="Picture 29">
            <a:extLst>
              <a:ext uri="{FF2B5EF4-FFF2-40B4-BE49-F238E27FC236}">
                <a16:creationId xmlns:a16="http://schemas.microsoft.com/office/drawing/2014/main" id="{602BF48E-19DB-4126-9BAC-C12A749CF7E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31" name="Picture 30">
            <a:extLst>
              <a:ext uri="{FF2B5EF4-FFF2-40B4-BE49-F238E27FC236}">
                <a16:creationId xmlns:a16="http://schemas.microsoft.com/office/drawing/2014/main" id="{1E2A868B-5A8D-44DB-8D97-2CB70EA70C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32" name="Picture 31">
            <a:extLst>
              <a:ext uri="{FF2B5EF4-FFF2-40B4-BE49-F238E27FC236}">
                <a16:creationId xmlns:a16="http://schemas.microsoft.com/office/drawing/2014/main" id="{E6167425-D0FB-48FA-A3D8-F19B1DA8BC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33" name="Picture 32">
            <a:extLst>
              <a:ext uri="{FF2B5EF4-FFF2-40B4-BE49-F238E27FC236}">
                <a16:creationId xmlns:a16="http://schemas.microsoft.com/office/drawing/2014/main" id="{F8C71549-FDC3-437A-90C9-ABE440D62C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34" name="Picture 33">
            <a:extLst>
              <a:ext uri="{FF2B5EF4-FFF2-40B4-BE49-F238E27FC236}">
                <a16:creationId xmlns:a16="http://schemas.microsoft.com/office/drawing/2014/main" id="{B0CD7196-8622-4D0E-A9DD-D963D63697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pic>
        <p:nvPicPr>
          <p:cNvPr id="35" name="Picture 34">
            <a:extLst>
              <a:ext uri="{FF2B5EF4-FFF2-40B4-BE49-F238E27FC236}">
                <a16:creationId xmlns:a16="http://schemas.microsoft.com/office/drawing/2014/main" id="{D1FC59D2-6EBF-4F11-AFFB-03E7B1F921F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4" b="94536" l="6215" r="94350">
                        <a14:foregroundMark x1="14124" y1="69399" x2="14124" y2="69399"/>
                        <a14:foregroundMark x1="15819" y1="70492" x2="15819" y2="70492"/>
                        <a14:foregroundMark x1="18079" y1="70492" x2="18079" y2="70492"/>
                        <a14:foregroundMark x1="24859" y1="83607" x2="24859" y2="83607"/>
                        <a14:foregroundMark x1="24859" y1="81421" x2="24859" y2="81421"/>
                        <a14:foregroundMark x1="20339" y1="78142" x2="20339" y2="78142"/>
                        <a14:foregroundMark x1="20339" y1="78142" x2="20339" y2="78142"/>
                        <a14:foregroundMark x1="12994" y1="65027" x2="12994" y2="65027"/>
                        <a14:foregroundMark x1="6215" y1="61749" x2="6215" y2="61749"/>
                        <a14:foregroundMark x1="6215" y1="61749" x2="6215" y2="61749"/>
                        <a14:foregroundMark x1="8475" y1="65027" x2="8475" y2="65027"/>
                        <a14:foregroundMark x1="8475" y1="65027" x2="8475" y2="65027"/>
                        <a14:foregroundMark x1="8475" y1="65027" x2="8475" y2="65027"/>
                        <a14:foregroundMark x1="14124" y1="61749" x2="14124" y2="61749"/>
                        <a14:foregroundMark x1="11864" y1="56831" x2="11864" y2="56831"/>
                        <a14:foregroundMark x1="11864" y1="51366" x2="11864" y2="51366"/>
                        <a14:foregroundMark x1="55932" y1="90710" x2="55932" y2="90710"/>
                        <a14:foregroundMark x1="41243" y1="89617" x2="41243" y2="89617"/>
                        <a14:foregroundMark x1="41243" y1="88525" x2="41243" y2="88525"/>
                        <a14:foregroundMark x1="57062" y1="88525" x2="57062" y2="88525"/>
                        <a14:foregroundMark x1="90395" y1="54645" x2="90395" y2="54645"/>
                        <a14:foregroundMark x1="14124" y1="73770" x2="14124" y2="73770"/>
                        <a14:foregroundMark x1="50282" y1="7650" x2="50282" y2="7650"/>
                        <a14:foregroundMark x1="45763" y1="94536" x2="45763" y2="94536"/>
                        <a14:foregroundMark x1="35028" y1="90164" x2="35028" y2="90164"/>
                        <a14:foregroundMark x1="33898" y1="85792" x2="33898" y2="85792"/>
                        <a14:foregroundMark x1="50847" y1="89071" x2="50847" y2="89071"/>
                        <a14:foregroundMark x1="6215" y1="51366" x2="6215" y2="51366"/>
                        <a14:foregroundMark x1="94350" y1="51366" x2="94350" y2="51366"/>
                        <a14:foregroundMark x1="11864" y1="42623" x2="11864" y2="42623"/>
                        <a14:foregroundMark x1="50282" y1="7104" x2="50282" y2="7104"/>
                      </a14:backgroundRemoval>
                    </a14:imgEffect>
                  </a14:imgLayer>
                </a14:imgProps>
              </a:ext>
            </a:extLst>
          </a:blip>
          <a:stretch>
            <a:fillRect/>
          </a:stretch>
        </p:blipFill>
        <p:spPr>
          <a:xfrm>
            <a:off x="365411" y="4491864"/>
            <a:ext cx="1096530" cy="1133700"/>
          </a:xfrm>
          <a:prstGeom prst="rect">
            <a:avLst/>
          </a:prstGeom>
        </p:spPr>
      </p:pic>
      <p:sp>
        <p:nvSpPr>
          <p:cNvPr id="36" name="Rectangle 35">
            <a:extLst>
              <a:ext uri="{FF2B5EF4-FFF2-40B4-BE49-F238E27FC236}">
                <a16:creationId xmlns:a16="http://schemas.microsoft.com/office/drawing/2014/main" id="{A6B0326E-9A79-40D6-8E95-31AD6D266F89}"/>
              </a:ext>
            </a:extLst>
          </p:cNvPr>
          <p:cNvSpPr/>
          <p:nvPr/>
        </p:nvSpPr>
        <p:spPr>
          <a:xfrm>
            <a:off x="216120" y="1152492"/>
            <a:ext cx="8927880" cy="720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i="1" dirty="0">
                <a:solidFill>
                  <a:schemeClr val="tx1"/>
                </a:solidFill>
              </a:rPr>
              <a:t>What is a five frame?</a:t>
            </a:r>
          </a:p>
          <a:p>
            <a:r>
              <a:rPr lang="en-GB" sz="2400" i="1">
                <a:solidFill>
                  <a:schemeClr val="tx1"/>
                </a:solidFill>
              </a:rPr>
              <a:t>How can we use the five frame to support key early number skills?</a:t>
            </a:r>
          </a:p>
        </p:txBody>
      </p:sp>
    </p:spTree>
    <p:extLst>
      <p:ext uri="{BB962C8B-B14F-4D97-AF65-F5344CB8AC3E}">
        <p14:creationId xmlns:p14="http://schemas.microsoft.com/office/powerpoint/2010/main" val="366585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514925" cy="584775"/>
          </a:xfrm>
          <a:prstGeom prst="rect">
            <a:avLst/>
          </a:prstGeom>
          <a:noFill/>
        </p:spPr>
        <p:txBody>
          <a:bodyPr wrap="none" rtlCol="0">
            <a:spAutoFit/>
          </a:bodyPr>
          <a:lstStyle/>
          <a:p>
            <a:r>
              <a:rPr lang="en-GB" sz="3200" b="1">
                <a:solidFill>
                  <a:schemeClr val="bg1"/>
                </a:solidFill>
              </a:rPr>
              <a:t>Key representations – The five frame </a:t>
            </a:r>
          </a:p>
        </p:txBody>
      </p:sp>
      <p:sp>
        <p:nvSpPr>
          <p:cNvPr id="8" name="Rectangle 7">
            <a:extLst>
              <a:ext uri="{FF2B5EF4-FFF2-40B4-BE49-F238E27FC236}">
                <a16:creationId xmlns:a16="http://schemas.microsoft.com/office/drawing/2014/main" id="{41889B8D-9DB8-457C-AB85-14E1F234825A}"/>
              </a:ext>
            </a:extLst>
          </p:cNvPr>
          <p:cNvSpPr/>
          <p:nvPr/>
        </p:nvSpPr>
        <p:spPr>
          <a:xfrm>
            <a:off x="1001241" y="4143326"/>
            <a:ext cx="9187788" cy="1384995"/>
          </a:xfrm>
          <a:prstGeom prst="rect">
            <a:avLst/>
          </a:prstGeom>
        </p:spPr>
        <p:txBody>
          <a:bodyPr wrap="square">
            <a:spAutoFit/>
          </a:bodyPr>
          <a:lstStyle/>
          <a:p>
            <a:pPr marL="171450" indent="-171450">
              <a:buFont typeface="Arial" panose="020B0604020202020204" pitchFamily="34" charset="0"/>
              <a:buChar char="•"/>
            </a:pPr>
            <a:r>
              <a:rPr lang="en-GB" sz="2800" dirty="0"/>
              <a:t>What numbers are represented?</a:t>
            </a:r>
          </a:p>
          <a:p>
            <a:pPr marL="171450" indent="-171450">
              <a:buFont typeface="Arial" panose="020B0604020202020204" pitchFamily="34" charset="0"/>
              <a:buChar char="•"/>
            </a:pPr>
            <a:r>
              <a:rPr lang="en-GB" sz="2800" dirty="0"/>
              <a:t>What does the arrangement tell you about the numbers?</a:t>
            </a:r>
          </a:p>
          <a:p>
            <a:pPr marL="171450" indent="-171450">
              <a:buFont typeface="Arial" panose="020B0604020202020204" pitchFamily="34" charset="0"/>
              <a:buChar char="•"/>
            </a:pPr>
            <a:r>
              <a:rPr lang="en-GB" sz="2800" dirty="0"/>
              <a:t>What can you say about each number’s relationship to five?</a:t>
            </a:r>
          </a:p>
        </p:txBody>
      </p:sp>
      <p:pic>
        <p:nvPicPr>
          <p:cNvPr id="9" name="Picture 8">
            <a:extLst>
              <a:ext uri="{FF2B5EF4-FFF2-40B4-BE49-F238E27FC236}">
                <a16:creationId xmlns:a16="http://schemas.microsoft.com/office/drawing/2014/main" id="{EBAA3D1B-FBEF-469F-8A2F-A7F01C0CA21E}"/>
              </a:ext>
            </a:extLst>
          </p:cNvPr>
          <p:cNvPicPr>
            <a:picLocks noChangeAspect="1"/>
          </p:cNvPicPr>
          <p:nvPr/>
        </p:nvPicPr>
        <p:blipFill>
          <a:blip r:embed="rId3"/>
          <a:stretch>
            <a:fillRect/>
          </a:stretch>
        </p:blipFill>
        <p:spPr>
          <a:xfrm>
            <a:off x="1348078" y="2524147"/>
            <a:ext cx="2561476" cy="669085"/>
          </a:xfrm>
          <a:prstGeom prst="rect">
            <a:avLst/>
          </a:prstGeom>
        </p:spPr>
      </p:pic>
      <p:pic>
        <p:nvPicPr>
          <p:cNvPr id="10" name="Picture 9">
            <a:extLst>
              <a:ext uri="{FF2B5EF4-FFF2-40B4-BE49-F238E27FC236}">
                <a16:creationId xmlns:a16="http://schemas.microsoft.com/office/drawing/2014/main" id="{87E73C90-DEC2-468D-9C53-2629058FACA9}"/>
              </a:ext>
            </a:extLst>
          </p:cNvPr>
          <p:cNvPicPr>
            <a:picLocks noChangeAspect="1"/>
          </p:cNvPicPr>
          <p:nvPr/>
        </p:nvPicPr>
        <p:blipFill>
          <a:blip r:embed="rId3"/>
          <a:stretch>
            <a:fillRect/>
          </a:stretch>
        </p:blipFill>
        <p:spPr>
          <a:xfrm>
            <a:off x="4372092" y="2519281"/>
            <a:ext cx="2561476" cy="669085"/>
          </a:xfrm>
          <a:prstGeom prst="rect">
            <a:avLst/>
          </a:prstGeom>
        </p:spPr>
      </p:pic>
      <p:pic>
        <p:nvPicPr>
          <p:cNvPr id="11" name="Picture 10">
            <a:extLst>
              <a:ext uri="{FF2B5EF4-FFF2-40B4-BE49-F238E27FC236}">
                <a16:creationId xmlns:a16="http://schemas.microsoft.com/office/drawing/2014/main" id="{CF7D01E9-327B-4961-8ED9-BD1CC9E09081}"/>
              </a:ext>
            </a:extLst>
          </p:cNvPr>
          <p:cNvPicPr>
            <a:picLocks noChangeAspect="1"/>
          </p:cNvPicPr>
          <p:nvPr/>
        </p:nvPicPr>
        <p:blipFill>
          <a:blip r:embed="rId3"/>
          <a:stretch>
            <a:fillRect/>
          </a:stretch>
        </p:blipFill>
        <p:spPr>
          <a:xfrm>
            <a:off x="7446216" y="2519281"/>
            <a:ext cx="2561476" cy="669085"/>
          </a:xfrm>
          <a:prstGeom prst="rect">
            <a:avLst/>
          </a:prstGeom>
        </p:spPr>
      </p:pic>
      <p:sp>
        <p:nvSpPr>
          <p:cNvPr id="12" name="Oval 11">
            <a:extLst>
              <a:ext uri="{FF2B5EF4-FFF2-40B4-BE49-F238E27FC236}">
                <a16:creationId xmlns:a16="http://schemas.microsoft.com/office/drawing/2014/main" id="{56A8E3D0-4343-4228-AACE-73077C708C06}"/>
              </a:ext>
            </a:extLst>
          </p:cNvPr>
          <p:cNvSpPr/>
          <p:nvPr/>
        </p:nvSpPr>
        <p:spPr>
          <a:xfrm>
            <a:off x="1545306" y="2695518"/>
            <a:ext cx="252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13" name="Oval 12">
            <a:extLst>
              <a:ext uri="{FF2B5EF4-FFF2-40B4-BE49-F238E27FC236}">
                <a16:creationId xmlns:a16="http://schemas.microsoft.com/office/drawing/2014/main" id="{637DA4AA-0678-4F28-B202-B6C5393CD230}"/>
              </a:ext>
            </a:extLst>
          </p:cNvPr>
          <p:cNvSpPr/>
          <p:nvPr/>
        </p:nvSpPr>
        <p:spPr>
          <a:xfrm>
            <a:off x="2023680"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14" name="Oval 13">
            <a:extLst>
              <a:ext uri="{FF2B5EF4-FFF2-40B4-BE49-F238E27FC236}">
                <a16:creationId xmlns:a16="http://schemas.microsoft.com/office/drawing/2014/main" id="{A63070A2-AD7D-4F5D-84E7-98D326773002}"/>
              </a:ext>
            </a:extLst>
          </p:cNvPr>
          <p:cNvSpPr/>
          <p:nvPr/>
        </p:nvSpPr>
        <p:spPr>
          <a:xfrm>
            <a:off x="2948865"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15" name="Oval 14">
            <a:extLst>
              <a:ext uri="{FF2B5EF4-FFF2-40B4-BE49-F238E27FC236}">
                <a16:creationId xmlns:a16="http://schemas.microsoft.com/office/drawing/2014/main" id="{FE371006-09DB-4E29-ADBF-E9C979ED3E30}"/>
              </a:ext>
            </a:extLst>
          </p:cNvPr>
          <p:cNvSpPr/>
          <p:nvPr/>
        </p:nvSpPr>
        <p:spPr>
          <a:xfrm>
            <a:off x="4515057"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16" name="Oval 15">
            <a:extLst>
              <a:ext uri="{FF2B5EF4-FFF2-40B4-BE49-F238E27FC236}">
                <a16:creationId xmlns:a16="http://schemas.microsoft.com/office/drawing/2014/main" id="{AC143721-7FA4-49AF-9EA4-AC94BFEC9F6A}"/>
              </a:ext>
            </a:extLst>
          </p:cNvPr>
          <p:cNvSpPr/>
          <p:nvPr/>
        </p:nvSpPr>
        <p:spPr>
          <a:xfrm>
            <a:off x="5013443"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17" name="Oval 16">
            <a:extLst>
              <a:ext uri="{FF2B5EF4-FFF2-40B4-BE49-F238E27FC236}">
                <a16:creationId xmlns:a16="http://schemas.microsoft.com/office/drawing/2014/main" id="{1C0BA2FA-B725-4580-A4C2-56E3ABC2229E}"/>
              </a:ext>
            </a:extLst>
          </p:cNvPr>
          <p:cNvSpPr/>
          <p:nvPr/>
        </p:nvSpPr>
        <p:spPr>
          <a:xfrm>
            <a:off x="5510341"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18" name="Oval 17">
            <a:extLst>
              <a:ext uri="{FF2B5EF4-FFF2-40B4-BE49-F238E27FC236}">
                <a16:creationId xmlns:a16="http://schemas.microsoft.com/office/drawing/2014/main" id="{F92C4ED3-40B3-4272-9189-8A7C3373ABAE}"/>
              </a:ext>
            </a:extLst>
          </p:cNvPr>
          <p:cNvSpPr/>
          <p:nvPr/>
        </p:nvSpPr>
        <p:spPr>
          <a:xfrm>
            <a:off x="7629364"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19" name="Oval 18">
            <a:extLst>
              <a:ext uri="{FF2B5EF4-FFF2-40B4-BE49-F238E27FC236}">
                <a16:creationId xmlns:a16="http://schemas.microsoft.com/office/drawing/2014/main" id="{18860465-D420-4A04-932E-DF86D4EA8CCA}"/>
              </a:ext>
            </a:extLst>
          </p:cNvPr>
          <p:cNvSpPr/>
          <p:nvPr/>
        </p:nvSpPr>
        <p:spPr>
          <a:xfrm>
            <a:off x="8574129"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
        <p:nvSpPr>
          <p:cNvPr id="20" name="Oval 19">
            <a:extLst>
              <a:ext uri="{FF2B5EF4-FFF2-40B4-BE49-F238E27FC236}">
                <a16:creationId xmlns:a16="http://schemas.microsoft.com/office/drawing/2014/main" id="{9FB43029-87E3-4753-9540-130DCF3FB727}"/>
              </a:ext>
            </a:extLst>
          </p:cNvPr>
          <p:cNvSpPr/>
          <p:nvPr/>
        </p:nvSpPr>
        <p:spPr>
          <a:xfrm>
            <a:off x="9518895" y="2695518"/>
            <a:ext cx="288000" cy="288000"/>
          </a:xfrm>
          <a:prstGeom prst="ellipse">
            <a:avLst/>
          </a:prstGeom>
          <a:solidFill>
            <a:srgbClr val="808582"/>
          </a:solidFill>
          <a:ln>
            <a:solidFill>
              <a:srgbClr val="8085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Georgia" panose="02040502050405020303" pitchFamily="18" charset="0"/>
            </a:endParaRPr>
          </a:p>
        </p:txBody>
      </p:sp>
    </p:spTree>
    <p:extLst>
      <p:ext uri="{BB962C8B-B14F-4D97-AF65-F5344CB8AC3E}">
        <p14:creationId xmlns:p14="http://schemas.microsoft.com/office/powerpoint/2010/main" val="60232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6451190" cy="584775"/>
          </a:xfrm>
          <a:prstGeom prst="rect">
            <a:avLst/>
          </a:prstGeom>
          <a:noFill/>
        </p:spPr>
        <p:txBody>
          <a:bodyPr wrap="none" rtlCol="0">
            <a:spAutoFit/>
          </a:bodyPr>
          <a:lstStyle/>
          <a:p>
            <a:r>
              <a:rPr lang="en-GB" sz="3200" b="1">
                <a:solidFill>
                  <a:schemeClr val="bg1"/>
                </a:solidFill>
              </a:rPr>
              <a:t>Key representations – The ten frame </a:t>
            </a:r>
          </a:p>
        </p:txBody>
      </p:sp>
      <p:graphicFrame>
        <p:nvGraphicFramePr>
          <p:cNvPr id="6" name="Table 5">
            <a:extLst>
              <a:ext uri="{FF2B5EF4-FFF2-40B4-BE49-F238E27FC236}">
                <a16:creationId xmlns:a16="http://schemas.microsoft.com/office/drawing/2014/main" id="{A28A80BF-5DE3-44D4-9B4A-CB639BD9B249}"/>
              </a:ext>
            </a:extLst>
          </p:cNvPr>
          <p:cNvGraphicFramePr>
            <a:graphicFrameLocks noGrp="1"/>
          </p:cNvGraphicFramePr>
          <p:nvPr>
            <p:extLst>
              <p:ext uri="{D42A27DB-BD31-4B8C-83A1-F6EECF244321}">
                <p14:modId xmlns:p14="http://schemas.microsoft.com/office/powerpoint/2010/main" val="1632485956"/>
              </p:ext>
            </p:extLst>
          </p:nvPr>
        </p:nvGraphicFramePr>
        <p:xfrm>
          <a:off x="2192896" y="2356790"/>
          <a:ext cx="7137715" cy="2942998"/>
        </p:xfrm>
        <a:graphic>
          <a:graphicData uri="http://schemas.openxmlformats.org/drawingml/2006/table">
            <a:tbl>
              <a:tblPr firstRow="1" bandRow="1">
                <a:tableStyleId>{5C22544A-7EE6-4342-B048-85BDC9FD1C3A}</a:tableStyleId>
              </a:tblPr>
              <a:tblGrid>
                <a:gridCol w="1427543">
                  <a:extLst>
                    <a:ext uri="{9D8B030D-6E8A-4147-A177-3AD203B41FA5}">
                      <a16:colId xmlns:a16="http://schemas.microsoft.com/office/drawing/2014/main" val="20000"/>
                    </a:ext>
                  </a:extLst>
                </a:gridCol>
                <a:gridCol w="1427543">
                  <a:extLst>
                    <a:ext uri="{9D8B030D-6E8A-4147-A177-3AD203B41FA5}">
                      <a16:colId xmlns:a16="http://schemas.microsoft.com/office/drawing/2014/main" val="20001"/>
                    </a:ext>
                  </a:extLst>
                </a:gridCol>
                <a:gridCol w="1427543">
                  <a:extLst>
                    <a:ext uri="{9D8B030D-6E8A-4147-A177-3AD203B41FA5}">
                      <a16:colId xmlns:a16="http://schemas.microsoft.com/office/drawing/2014/main" val="20002"/>
                    </a:ext>
                  </a:extLst>
                </a:gridCol>
                <a:gridCol w="1427543">
                  <a:extLst>
                    <a:ext uri="{9D8B030D-6E8A-4147-A177-3AD203B41FA5}">
                      <a16:colId xmlns:a16="http://schemas.microsoft.com/office/drawing/2014/main" val="20003"/>
                    </a:ext>
                  </a:extLst>
                </a:gridCol>
                <a:gridCol w="1427543">
                  <a:extLst>
                    <a:ext uri="{9D8B030D-6E8A-4147-A177-3AD203B41FA5}">
                      <a16:colId xmlns:a16="http://schemas.microsoft.com/office/drawing/2014/main" val="20004"/>
                    </a:ext>
                  </a:extLst>
                </a:gridCol>
              </a:tblGrid>
              <a:tr h="1471499">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71499">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endParaRPr lang="en-GB">
                        <a:latin typeface="Georgia" panose="02040502050405020303"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253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3115725" cy="523220"/>
          </a:xfrm>
          <a:prstGeom prst="rect">
            <a:avLst/>
          </a:prstGeom>
          <a:noFill/>
        </p:spPr>
        <p:txBody>
          <a:bodyPr wrap="none" rtlCol="0">
            <a:spAutoFit/>
          </a:bodyPr>
          <a:lstStyle/>
          <a:p>
            <a:r>
              <a:rPr lang="en-GB" sz="2800" b="1">
                <a:solidFill>
                  <a:schemeClr val="bg1"/>
                </a:solidFill>
              </a:rPr>
              <a:t>Same and different </a:t>
            </a:r>
          </a:p>
        </p:txBody>
      </p:sp>
      <p:pic>
        <p:nvPicPr>
          <p:cNvPr id="2" name="Picture 1">
            <a:extLst>
              <a:ext uri="{FF2B5EF4-FFF2-40B4-BE49-F238E27FC236}">
                <a16:creationId xmlns:a16="http://schemas.microsoft.com/office/drawing/2014/main" id="{9C121E65-F7D1-4A15-BBE2-34D41B6519D7}"/>
              </a:ext>
            </a:extLst>
          </p:cNvPr>
          <p:cNvPicPr>
            <a:picLocks noChangeAspect="1"/>
          </p:cNvPicPr>
          <p:nvPr/>
        </p:nvPicPr>
        <p:blipFill>
          <a:blip r:embed="rId3"/>
          <a:stretch>
            <a:fillRect/>
          </a:stretch>
        </p:blipFill>
        <p:spPr>
          <a:xfrm>
            <a:off x="237621" y="1948950"/>
            <a:ext cx="3477767" cy="1834355"/>
          </a:xfrm>
          <a:prstGeom prst="rect">
            <a:avLst/>
          </a:prstGeom>
        </p:spPr>
      </p:pic>
      <p:pic>
        <p:nvPicPr>
          <p:cNvPr id="4" name="Picture 3">
            <a:extLst>
              <a:ext uri="{FF2B5EF4-FFF2-40B4-BE49-F238E27FC236}">
                <a16:creationId xmlns:a16="http://schemas.microsoft.com/office/drawing/2014/main" id="{6CF3387B-7CB4-406B-9D1C-AF45129FEC7F}"/>
              </a:ext>
            </a:extLst>
          </p:cNvPr>
          <p:cNvPicPr>
            <a:picLocks noChangeAspect="1"/>
          </p:cNvPicPr>
          <p:nvPr/>
        </p:nvPicPr>
        <p:blipFill>
          <a:blip r:embed="rId4"/>
          <a:stretch>
            <a:fillRect/>
          </a:stretch>
        </p:blipFill>
        <p:spPr>
          <a:xfrm>
            <a:off x="3224213" y="4149489"/>
            <a:ext cx="4624388" cy="1401022"/>
          </a:xfrm>
          <a:prstGeom prst="rect">
            <a:avLst/>
          </a:prstGeom>
        </p:spPr>
      </p:pic>
      <p:pic>
        <p:nvPicPr>
          <p:cNvPr id="6" name="Picture 5">
            <a:extLst>
              <a:ext uri="{FF2B5EF4-FFF2-40B4-BE49-F238E27FC236}">
                <a16:creationId xmlns:a16="http://schemas.microsoft.com/office/drawing/2014/main" id="{3C88CBF4-A11F-4C2E-86D7-55FBA71A9409}"/>
              </a:ext>
            </a:extLst>
          </p:cNvPr>
          <p:cNvPicPr>
            <a:picLocks noChangeAspect="1"/>
          </p:cNvPicPr>
          <p:nvPr/>
        </p:nvPicPr>
        <p:blipFill>
          <a:blip r:embed="rId5"/>
          <a:stretch>
            <a:fillRect/>
          </a:stretch>
        </p:blipFill>
        <p:spPr>
          <a:xfrm>
            <a:off x="7260612" y="1953700"/>
            <a:ext cx="4624388" cy="1829605"/>
          </a:xfrm>
          <a:prstGeom prst="rect">
            <a:avLst/>
          </a:prstGeom>
        </p:spPr>
      </p:pic>
      <p:pic>
        <p:nvPicPr>
          <p:cNvPr id="8" name="Picture 7">
            <a:extLst>
              <a:ext uri="{FF2B5EF4-FFF2-40B4-BE49-F238E27FC236}">
                <a16:creationId xmlns:a16="http://schemas.microsoft.com/office/drawing/2014/main" id="{AFEAF744-A3A1-4CAA-BA5F-FD42014DB1FE}"/>
              </a:ext>
            </a:extLst>
          </p:cNvPr>
          <p:cNvPicPr>
            <a:picLocks noChangeAspect="1"/>
          </p:cNvPicPr>
          <p:nvPr/>
        </p:nvPicPr>
        <p:blipFill>
          <a:blip r:embed="rId6"/>
          <a:stretch>
            <a:fillRect/>
          </a:stretch>
        </p:blipFill>
        <p:spPr>
          <a:xfrm>
            <a:off x="4781881" y="2711198"/>
            <a:ext cx="2239131" cy="1326544"/>
          </a:xfrm>
          <a:prstGeom prst="rect">
            <a:avLst/>
          </a:prstGeom>
        </p:spPr>
      </p:pic>
      <p:sp>
        <p:nvSpPr>
          <p:cNvPr id="9" name="Rectangle 8">
            <a:extLst>
              <a:ext uri="{FF2B5EF4-FFF2-40B4-BE49-F238E27FC236}">
                <a16:creationId xmlns:a16="http://schemas.microsoft.com/office/drawing/2014/main" id="{9185AF2B-AE31-4B4E-AD58-2E92837DC50A}"/>
              </a:ext>
            </a:extLst>
          </p:cNvPr>
          <p:cNvSpPr/>
          <p:nvPr/>
        </p:nvSpPr>
        <p:spPr>
          <a:xfrm>
            <a:off x="3858708" y="6031126"/>
            <a:ext cx="4624388" cy="60592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same   different   one   two   three   four   five</a:t>
            </a:r>
          </a:p>
        </p:txBody>
      </p:sp>
    </p:spTree>
    <p:extLst>
      <p:ext uri="{BB962C8B-B14F-4D97-AF65-F5344CB8AC3E}">
        <p14:creationId xmlns:p14="http://schemas.microsoft.com/office/powerpoint/2010/main" val="229327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300308" y="316889"/>
            <a:ext cx="5493876" cy="584775"/>
          </a:xfrm>
          <a:prstGeom prst="rect">
            <a:avLst/>
          </a:prstGeom>
          <a:noFill/>
        </p:spPr>
        <p:txBody>
          <a:bodyPr wrap="none" rtlCol="0">
            <a:spAutoFit/>
          </a:bodyPr>
          <a:lstStyle/>
          <a:p>
            <a:r>
              <a:rPr lang="en-GB" sz="3200" b="1">
                <a:solidFill>
                  <a:schemeClr val="bg1"/>
                </a:solidFill>
              </a:rPr>
              <a:t>What is Mathematics Mastery?</a:t>
            </a:r>
          </a:p>
        </p:txBody>
      </p:sp>
      <p:sp>
        <p:nvSpPr>
          <p:cNvPr id="42" name="Rectangle 41">
            <a:extLst>
              <a:ext uri="{FF2B5EF4-FFF2-40B4-BE49-F238E27FC236}">
                <a16:creationId xmlns:a16="http://schemas.microsoft.com/office/drawing/2014/main" id="{EB154216-1C65-48A9-9E87-7F43D60EA009}"/>
              </a:ext>
            </a:extLst>
          </p:cNvPr>
          <p:cNvSpPr/>
          <p:nvPr/>
        </p:nvSpPr>
        <p:spPr>
          <a:xfrm>
            <a:off x="591278" y="1974806"/>
            <a:ext cx="319074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Success for </a:t>
            </a:r>
            <a:r>
              <a:rPr lang="en-GB" sz="2800" b="1"/>
              <a:t>all</a:t>
            </a:r>
            <a:r>
              <a:rPr lang="en-GB" sz="2800"/>
              <a:t> pupils</a:t>
            </a:r>
          </a:p>
        </p:txBody>
      </p:sp>
      <p:sp>
        <p:nvSpPr>
          <p:cNvPr id="45" name="Rectangle 44">
            <a:extLst>
              <a:ext uri="{FF2B5EF4-FFF2-40B4-BE49-F238E27FC236}">
                <a16:creationId xmlns:a16="http://schemas.microsoft.com/office/drawing/2014/main" id="{E5ED4DDE-0D90-484A-A08D-8B260E794641}"/>
              </a:ext>
            </a:extLst>
          </p:cNvPr>
          <p:cNvSpPr/>
          <p:nvPr/>
        </p:nvSpPr>
        <p:spPr>
          <a:xfrm>
            <a:off x="296722" y="3864545"/>
            <a:ext cx="525855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is on depth, not acceleration</a:t>
            </a:r>
          </a:p>
        </p:txBody>
      </p:sp>
      <p:sp>
        <p:nvSpPr>
          <p:cNvPr id="47" name="Rectangle 46">
            <a:extLst>
              <a:ext uri="{FF2B5EF4-FFF2-40B4-BE49-F238E27FC236}">
                <a16:creationId xmlns:a16="http://schemas.microsoft.com/office/drawing/2014/main" id="{B0E066FD-75F6-490F-A584-5A20716F26CF}"/>
              </a:ext>
            </a:extLst>
          </p:cNvPr>
          <p:cNvSpPr/>
          <p:nvPr/>
        </p:nvSpPr>
        <p:spPr>
          <a:xfrm>
            <a:off x="6375642" y="1892310"/>
            <a:ext cx="4871334"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Based on research and evidence</a:t>
            </a:r>
          </a:p>
        </p:txBody>
      </p:sp>
      <p:sp>
        <p:nvSpPr>
          <p:cNvPr id="48" name="Rectangle 47">
            <a:extLst>
              <a:ext uri="{FF2B5EF4-FFF2-40B4-BE49-F238E27FC236}">
                <a16:creationId xmlns:a16="http://schemas.microsoft.com/office/drawing/2014/main" id="{5B685930-B69A-4A4D-A854-5576B2B9F1D0}"/>
              </a:ext>
            </a:extLst>
          </p:cNvPr>
          <p:cNvSpPr/>
          <p:nvPr/>
        </p:nvSpPr>
        <p:spPr>
          <a:xfrm>
            <a:off x="6375642" y="4172362"/>
            <a:ext cx="5683031"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Reflects the 2014 National curriculum</a:t>
            </a:r>
          </a:p>
        </p:txBody>
      </p:sp>
      <p:sp>
        <p:nvSpPr>
          <p:cNvPr id="49" name="Rectangle 48">
            <a:extLst>
              <a:ext uri="{FF2B5EF4-FFF2-40B4-BE49-F238E27FC236}">
                <a16:creationId xmlns:a16="http://schemas.microsoft.com/office/drawing/2014/main" id="{702613B5-6A78-4E3B-B978-2C241B88002A}"/>
              </a:ext>
            </a:extLst>
          </p:cNvPr>
          <p:cNvSpPr/>
          <p:nvPr/>
        </p:nvSpPr>
        <p:spPr>
          <a:xfrm>
            <a:off x="3616569" y="2905780"/>
            <a:ext cx="4619085"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Problem solving is at the heart</a:t>
            </a:r>
          </a:p>
        </p:txBody>
      </p:sp>
      <p:sp>
        <p:nvSpPr>
          <p:cNvPr id="50" name="Rectangle 49">
            <a:extLst>
              <a:ext uri="{FF2B5EF4-FFF2-40B4-BE49-F238E27FC236}">
                <a16:creationId xmlns:a16="http://schemas.microsoft.com/office/drawing/2014/main" id="{5CBEA4DB-4B17-4073-B73C-CB58AF048837}"/>
              </a:ext>
            </a:extLst>
          </p:cNvPr>
          <p:cNvSpPr/>
          <p:nvPr/>
        </p:nvSpPr>
        <p:spPr>
          <a:xfrm>
            <a:off x="2397122" y="5295322"/>
            <a:ext cx="7148239" cy="523220"/>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GB" sz="2800"/>
              <a:t>Focus on talk and reasoning about mathematics</a:t>
            </a:r>
          </a:p>
        </p:txBody>
      </p:sp>
    </p:spTree>
    <p:extLst>
      <p:ext uri="{BB962C8B-B14F-4D97-AF65-F5344CB8AC3E}">
        <p14:creationId xmlns:p14="http://schemas.microsoft.com/office/powerpoint/2010/main" val="43405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7" grpId="0" animBg="1"/>
      <p:bldP spid="48" grpId="0" animBg="1"/>
      <p:bldP spid="49"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550541" cy="523220"/>
          </a:xfrm>
          <a:prstGeom prst="rect">
            <a:avLst/>
          </a:prstGeom>
          <a:noFill/>
        </p:spPr>
        <p:txBody>
          <a:bodyPr wrap="none" rtlCol="0">
            <a:spAutoFit/>
          </a:bodyPr>
          <a:lstStyle/>
          <a:p>
            <a:r>
              <a:rPr lang="en-GB" sz="2800" b="1">
                <a:solidFill>
                  <a:schemeClr val="bg1"/>
                </a:solidFill>
              </a:rPr>
              <a:t>Let’s explore – flip and create</a:t>
            </a:r>
          </a:p>
        </p:txBody>
      </p:sp>
      <p:sp>
        <p:nvSpPr>
          <p:cNvPr id="7" name="Rectangle 6">
            <a:extLst>
              <a:ext uri="{FF2B5EF4-FFF2-40B4-BE49-F238E27FC236}">
                <a16:creationId xmlns:a16="http://schemas.microsoft.com/office/drawing/2014/main" id="{067336DE-6D2D-439A-A2AD-0F99C69F9210}"/>
              </a:ext>
            </a:extLst>
          </p:cNvPr>
          <p:cNvSpPr/>
          <p:nvPr/>
        </p:nvSpPr>
        <p:spPr>
          <a:xfrm>
            <a:off x="211494" y="1545709"/>
            <a:ext cx="11561863" cy="5016758"/>
          </a:xfrm>
          <a:prstGeom prst="rect">
            <a:avLst/>
          </a:prstGeom>
          <a:ln w="28575">
            <a:solidFill>
              <a:schemeClr val="tx1"/>
            </a:solidFill>
          </a:ln>
        </p:spPr>
        <p:txBody>
          <a:bodyPr wrap="square">
            <a:spAutoFit/>
          </a:bodyPr>
          <a:lstStyle/>
          <a:p>
            <a:r>
              <a:rPr lang="en-GB" sz="2000" b="1" u="sng" dirty="0">
                <a:solidFill>
                  <a:srgbClr val="000000"/>
                </a:solidFill>
              </a:rPr>
              <a:t>Flip and Create </a:t>
            </a:r>
          </a:p>
          <a:p>
            <a:r>
              <a:rPr lang="en-GB" sz="2000" dirty="0">
                <a:solidFill>
                  <a:srgbClr val="000000"/>
                </a:solidFill>
              </a:rPr>
              <a:t>2-4 players</a:t>
            </a:r>
            <a:br>
              <a:rPr lang="en-GB" sz="2000" dirty="0"/>
            </a:br>
            <a:endParaRPr lang="en-GB" sz="2000" b="1" dirty="0"/>
          </a:p>
          <a:p>
            <a:r>
              <a:rPr lang="en-GB" sz="2000" b="1" dirty="0">
                <a:solidFill>
                  <a:srgbClr val="000000"/>
                </a:solidFill>
              </a:rPr>
              <a:t>What you need: </a:t>
            </a:r>
            <a:r>
              <a:rPr lang="en-GB" sz="2000" dirty="0">
                <a:solidFill>
                  <a:srgbClr val="000000"/>
                </a:solidFill>
              </a:rPr>
              <a:t>12 dot cards with a variety of dot patterns representing numbers 1 to 6 and counters/buttons/stones/cubes etc.  (6 per person required).</a:t>
            </a:r>
          </a:p>
          <a:p>
            <a:r>
              <a:rPr lang="en-GB" sz="2000" dirty="0">
                <a:solidFill>
                  <a:srgbClr val="000000"/>
                </a:solidFill>
              </a:rPr>
              <a:t> </a:t>
            </a:r>
            <a:br>
              <a:rPr lang="en-GB" sz="2000" dirty="0"/>
            </a:br>
            <a:r>
              <a:rPr lang="en-GB" sz="2000" b="1" dirty="0">
                <a:solidFill>
                  <a:srgbClr val="000000"/>
                </a:solidFill>
              </a:rPr>
              <a:t>How to play: </a:t>
            </a:r>
            <a:r>
              <a:rPr lang="en-GB" sz="2000" dirty="0">
                <a:solidFill>
                  <a:srgbClr val="000000"/>
                </a:solidFill>
              </a:rPr>
              <a:t>Have the cards in a pile face down. The first player flips over one card. The rest of the players then use counters to replicate the arrangement of dots on his/her card and says the number out loud. The dealer checks the results. The next player then flips over the next card and places it on top of the previous card. The players rearrange their counters. This continues until all the cards are used. </a:t>
            </a:r>
            <a:br>
              <a:rPr lang="en-GB" sz="2000" dirty="0"/>
            </a:br>
            <a:br>
              <a:rPr lang="en-GB" sz="2000" dirty="0"/>
            </a:br>
            <a:r>
              <a:rPr lang="en-GB" sz="2000" b="1" u="sng" dirty="0">
                <a:solidFill>
                  <a:srgbClr val="000000"/>
                </a:solidFill>
              </a:rPr>
              <a:t>Variations</a:t>
            </a:r>
            <a:br>
              <a:rPr lang="en-GB" sz="2000" dirty="0"/>
            </a:br>
            <a:r>
              <a:rPr lang="en-GB" sz="2000" b="1" dirty="0"/>
              <a:t>More or fewer</a:t>
            </a:r>
            <a:r>
              <a:rPr lang="en-GB" sz="2000" b="1" dirty="0">
                <a:solidFill>
                  <a:srgbClr val="000000"/>
                </a:solidFill>
              </a:rPr>
              <a:t>: </a:t>
            </a:r>
            <a:r>
              <a:rPr lang="en-GB" sz="2000" dirty="0">
                <a:solidFill>
                  <a:srgbClr val="000000"/>
                </a:solidFill>
              </a:rPr>
              <a:t>Each child can predict aloud whether the new card has more, fewer or the same number of dots as the previous card. The prediction is checked by the dealer, by observing whether counters need to be taken away or added.</a:t>
            </a:r>
            <a:br>
              <a:rPr lang="en-GB" sz="2000" dirty="0"/>
            </a:br>
            <a:r>
              <a:rPr lang="en-GB" sz="2000" b="1" dirty="0"/>
              <a:t>Create your own dot cards</a:t>
            </a:r>
            <a:r>
              <a:rPr lang="en-GB" sz="2000" dirty="0"/>
              <a:t>: Change the arrangements or </a:t>
            </a:r>
            <a:r>
              <a:rPr lang="en-GB" sz="2000" dirty="0">
                <a:solidFill>
                  <a:srgbClr val="000000"/>
                </a:solidFill>
              </a:rPr>
              <a:t>increase/decrease the number of dots on the cards.</a:t>
            </a:r>
          </a:p>
        </p:txBody>
      </p:sp>
      <p:sp>
        <p:nvSpPr>
          <p:cNvPr id="8" name="Rectangle 7">
            <a:extLst>
              <a:ext uri="{FF2B5EF4-FFF2-40B4-BE49-F238E27FC236}">
                <a16:creationId xmlns:a16="http://schemas.microsoft.com/office/drawing/2014/main" id="{0A643746-F627-4F3E-8AAC-709A394F534C}"/>
              </a:ext>
            </a:extLst>
          </p:cNvPr>
          <p:cNvSpPr/>
          <p:nvPr/>
        </p:nvSpPr>
        <p:spPr>
          <a:xfrm rot="10800000" flipV="1">
            <a:off x="4969184" y="1720367"/>
            <a:ext cx="5912662" cy="31818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one</a:t>
            </a:r>
            <a:r>
              <a:rPr lang="en-GB" sz="2000">
                <a:solidFill>
                  <a:schemeClr val="tx1"/>
                </a:solidFill>
              </a:rPr>
              <a:t>   two   three   four   five    six    more   fewer   less  </a:t>
            </a:r>
          </a:p>
        </p:txBody>
      </p:sp>
    </p:spTree>
    <p:extLst>
      <p:ext uri="{BB962C8B-B14F-4D97-AF65-F5344CB8AC3E}">
        <p14:creationId xmlns:p14="http://schemas.microsoft.com/office/powerpoint/2010/main" val="288771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3134448" cy="523220"/>
          </a:xfrm>
          <a:prstGeom prst="rect">
            <a:avLst/>
          </a:prstGeom>
          <a:noFill/>
        </p:spPr>
        <p:txBody>
          <a:bodyPr wrap="none" rtlCol="0">
            <a:spAutoFit/>
          </a:bodyPr>
          <a:lstStyle/>
          <a:p>
            <a:r>
              <a:rPr lang="en-GB" sz="2800" b="1">
                <a:solidFill>
                  <a:schemeClr val="bg1"/>
                </a:solidFill>
              </a:rPr>
              <a:t>Let’s explore – pairs</a:t>
            </a:r>
          </a:p>
        </p:txBody>
      </p:sp>
      <p:sp>
        <p:nvSpPr>
          <p:cNvPr id="7" name="Rectangle 6">
            <a:extLst>
              <a:ext uri="{FF2B5EF4-FFF2-40B4-BE49-F238E27FC236}">
                <a16:creationId xmlns:a16="http://schemas.microsoft.com/office/drawing/2014/main" id="{A9490793-08E9-4A5D-B6FE-A1BEE590990F}"/>
              </a:ext>
            </a:extLst>
          </p:cNvPr>
          <p:cNvSpPr/>
          <p:nvPr/>
        </p:nvSpPr>
        <p:spPr>
          <a:xfrm>
            <a:off x="418643" y="1623190"/>
            <a:ext cx="11354714" cy="4708981"/>
          </a:xfrm>
          <a:prstGeom prst="rect">
            <a:avLst/>
          </a:prstGeom>
          <a:ln w="28575">
            <a:solidFill>
              <a:schemeClr val="tx1"/>
            </a:solidFill>
          </a:ln>
        </p:spPr>
        <p:txBody>
          <a:bodyPr wrap="square">
            <a:spAutoFit/>
          </a:bodyPr>
          <a:lstStyle/>
          <a:p>
            <a:r>
              <a:rPr lang="en-GB" sz="2000" b="1" u="sng" dirty="0"/>
              <a:t>Pairs</a:t>
            </a:r>
            <a:br>
              <a:rPr lang="en-GB" sz="2000" dirty="0"/>
            </a:br>
            <a:r>
              <a:rPr lang="en-GB" sz="2000" dirty="0"/>
              <a:t>2 players</a:t>
            </a:r>
            <a:br>
              <a:rPr lang="en-GB" sz="2000" dirty="0"/>
            </a:br>
            <a:br>
              <a:rPr lang="en-GB" sz="2000" dirty="0"/>
            </a:br>
            <a:r>
              <a:rPr lang="en-GB" sz="2000" b="1" dirty="0"/>
              <a:t>What you need: </a:t>
            </a:r>
            <a:r>
              <a:rPr lang="en-GB" sz="2000" dirty="0">
                <a:solidFill>
                  <a:srgbClr val="000000"/>
                </a:solidFill>
              </a:rPr>
              <a:t>12 dot cards with a variety of dot patterns representing numbers 1 to 6.</a:t>
            </a:r>
          </a:p>
          <a:p>
            <a:br>
              <a:rPr lang="en-GB" sz="2000" dirty="0"/>
            </a:br>
            <a:r>
              <a:rPr lang="en-GB" sz="2000" b="1" dirty="0"/>
              <a:t>How to play: </a:t>
            </a:r>
            <a:r>
              <a:rPr lang="en-GB" sz="2000" dirty="0"/>
              <a:t>Spread all the cards out face down. The first player turns over any two cards. If they are a pair (i.e. have the same number of dots), the player removes the cards and scores a point. If they are not a pair, both cards are turned back down in their places. The second player then turns over two cards and so on. When all the cards have been matched, the player with more pairs wins.</a:t>
            </a:r>
            <a:br>
              <a:rPr lang="en-GB" sz="2000" dirty="0"/>
            </a:br>
            <a:br>
              <a:rPr lang="en-GB" sz="2000" b="1" u="sng" dirty="0"/>
            </a:br>
            <a:r>
              <a:rPr lang="en-GB" sz="2000" b="1" u="sng" dirty="0"/>
              <a:t>Variations</a:t>
            </a:r>
            <a:br>
              <a:rPr lang="en-GB" sz="2000" dirty="0"/>
            </a:br>
            <a:r>
              <a:rPr lang="en-GB" sz="2000" dirty="0"/>
              <a:t>1. Increase the number of pairs of cards used.</a:t>
            </a:r>
            <a:br>
              <a:rPr lang="en-GB" sz="2000" dirty="0"/>
            </a:br>
            <a:r>
              <a:rPr lang="en-GB" sz="2000" dirty="0"/>
              <a:t>2. Use a greater number of dots on the cards.</a:t>
            </a:r>
            <a:br>
              <a:rPr lang="en-GB" sz="2000" dirty="0"/>
            </a:br>
            <a:r>
              <a:rPr lang="en-GB" sz="2000" dirty="0"/>
              <a:t>3. Pair a dot card with a numeral card.</a:t>
            </a:r>
          </a:p>
          <a:p>
            <a:endParaRPr lang="en-GB" sz="2000" dirty="0"/>
          </a:p>
        </p:txBody>
      </p:sp>
      <p:sp>
        <p:nvSpPr>
          <p:cNvPr id="8" name="Rectangle 7">
            <a:extLst>
              <a:ext uri="{FF2B5EF4-FFF2-40B4-BE49-F238E27FC236}">
                <a16:creationId xmlns:a16="http://schemas.microsoft.com/office/drawing/2014/main" id="{0411BDAA-E715-43FB-ABD5-9BEB70CECAD3}"/>
              </a:ext>
            </a:extLst>
          </p:cNvPr>
          <p:cNvSpPr/>
          <p:nvPr/>
        </p:nvSpPr>
        <p:spPr>
          <a:xfrm rot="10800000" flipV="1">
            <a:off x="7600417" y="5742110"/>
            <a:ext cx="3670963" cy="29504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one</a:t>
            </a:r>
            <a:r>
              <a:rPr lang="en-GB" sz="2000">
                <a:solidFill>
                  <a:schemeClr val="tx1"/>
                </a:solidFill>
              </a:rPr>
              <a:t>   two   three   four   five    six</a:t>
            </a:r>
          </a:p>
        </p:txBody>
      </p:sp>
    </p:spTree>
    <p:extLst>
      <p:ext uri="{BB962C8B-B14F-4D97-AF65-F5344CB8AC3E}">
        <p14:creationId xmlns:p14="http://schemas.microsoft.com/office/powerpoint/2010/main" val="4075082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744094" y="185321"/>
            <a:ext cx="2029263"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643544" cy="523220"/>
          </a:xfrm>
          <a:prstGeom prst="rect">
            <a:avLst/>
          </a:prstGeom>
          <a:noFill/>
        </p:spPr>
        <p:txBody>
          <a:bodyPr wrap="none" rtlCol="0">
            <a:spAutoFit/>
          </a:bodyPr>
          <a:lstStyle/>
          <a:p>
            <a:r>
              <a:rPr lang="en-GB" sz="2800" b="1">
                <a:solidFill>
                  <a:schemeClr val="bg1"/>
                </a:solidFill>
              </a:rPr>
              <a:t>Helping at home</a:t>
            </a:r>
          </a:p>
        </p:txBody>
      </p:sp>
      <p:pic>
        <p:nvPicPr>
          <p:cNvPr id="6" name="Graphic 5" descr="Man with kid">
            <a:extLst>
              <a:ext uri="{FF2B5EF4-FFF2-40B4-BE49-F238E27FC236}">
                <a16:creationId xmlns:a16="http://schemas.microsoft.com/office/drawing/2014/main" id="{791EDA13-94BB-4367-8135-FD7867F71E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4094" y="3297025"/>
            <a:ext cx="2029263" cy="2029263"/>
          </a:xfrm>
          <a:prstGeom prst="rect">
            <a:avLst/>
          </a:prstGeom>
        </p:spPr>
      </p:pic>
      <p:sp>
        <p:nvSpPr>
          <p:cNvPr id="9" name="Rectangle 8">
            <a:extLst>
              <a:ext uri="{FF2B5EF4-FFF2-40B4-BE49-F238E27FC236}">
                <a16:creationId xmlns:a16="http://schemas.microsoft.com/office/drawing/2014/main" id="{E98A5FEF-9BB4-4458-A110-734E1B9DDBDF}"/>
              </a:ext>
            </a:extLst>
          </p:cNvPr>
          <p:cNvSpPr/>
          <p:nvPr/>
        </p:nvSpPr>
        <p:spPr>
          <a:xfrm>
            <a:off x="726275" y="1879461"/>
            <a:ext cx="8846531" cy="34468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lvl="0" indent="-514350">
              <a:buFont typeface="Arial" panose="020B0604020202020204" pitchFamily="34" charset="0"/>
              <a:buChar char="•"/>
            </a:pPr>
            <a:r>
              <a:rPr lang="en-GB" sz="2800">
                <a:solidFill>
                  <a:srgbClr val="000000"/>
                </a:solidFill>
              </a:rPr>
              <a:t>Games played today</a:t>
            </a:r>
          </a:p>
          <a:p>
            <a:pPr marL="514350" lvl="0" indent="-514350">
              <a:buFont typeface="Arial" panose="020B0604020202020204" pitchFamily="34" charset="0"/>
              <a:buChar char="•"/>
            </a:pPr>
            <a:r>
              <a:rPr lang="en-GB" sz="2800">
                <a:solidFill>
                  <a:srgbClr val="000000"/>
                </a:solidFill>
              </a:rPr>
              <a:t>Exploring the </a:t>
            </a:r>
            <a:r>
              <a:rPr lang="en-GB" sz="2800" dirty="0">
                <a:solidFill>
                  <a:srgbClr val="000000"/>
                </a:solidFill>
              </a:rPr>
              <a:t>Big Picture </a:t>
            </a:r>
            <a:r>
              <a:rPr lang="en-GB" sz="2800">
                <a:solidFill>
                  <a:srgbClr val="000000"/>
                </a:solidFill>
              </a:rPr>
              <a:t>and vocabulary in this term’s </a:t>
            </a:r>
            <a:r>
              <a:rPr lang="en-GB" sz="2800" b="1">
                <a:solidFill>
                  <a:srgbClr val="000000"/>
                </a:solidFill>
              </a:rPr>
              <a:t>Maths Pack</a:t>
            </a:r>
          </a:p>
          <a:p>
            <a:pPr marL="514350" lvl="0" indent="-514350">
              <a:buFont typeface="Arial" panose="020B0604020202020204" pitchFamily="34" charset="0"/>
              <a:buChar char="•"/>
            </a:pPr>
            <a:r>
              <a:rPr lang="en-GB" sz="2800">
                <a:solidFill>
                  <a:srgbClr val="000000"/>
                </a:solidFill>
              </a:rPr>
              <a:t>Talking about maths during “Everyday” routines e.g. shopping, cooking, daily routine, calendar. </a:t>
            </a:r>
          </a:p>
          <a:p>
            <a:pPr marL="514350" lvl="0" indent="-514350">
              <a:buFont typeface="Arial" panose="020B0604020202020204" pitchFamily="34" charset="0"/>
              <a:buChar char="•"/>
            </a:pPr>
            <a:r>
              <a:rPr lang="en-GB" sz="2800" dirty="0">
                <a:solidFill>
                  <a:srgbClr val="000000"/>
                </a:solidFill>
              </a:rPr>
              <a:t>Play board </a:t>
            </a:r>
            <a:r>
              <a:rPr lang="en-GB" sz="2800">
                <a:solidFill>
                  <a:srgbClr val="000000"/>
                </a:solidFill>
              </a:rPr>
              <a:t>games </a:t>
            </a:r>
            <a:r>
              <a:rPr lang="en-GB" sz="2800" dirty="0">
                <a:solidFill>
                  <a:srgbClr val="000000"/>
                </a:solidFill>
              </a:rPr>
              <a:t>e.g. snakes and ladders</a:t>
            </a:r>
            <a:endParaRPr lang="en-GB" sz="2800">
              <a:solidFill>
                <a:srgbClr val="000000"/>
              </a:solidFill>
            </a:endParaRPr>
          </a:p>
          <a:p>
            <a:pPr marL="514350" lvl="0" indent="-514350">
              <a:buFont typeface="Arial" panose="020B0604020202020204" pitchFamily="34" charset="0"/>
              <a:buChar char="•"/>
            </a:pPr>
            <a:r>
              <a:rPr lang="en-GB" sz="2800">
                <a:solidFill>
                  <a:srgbClr val="000000"/>
                </a:solidFill>
              </a:rPr>
              <a:t>Singing</a:t>
            </a:r>
            <a:r>
              <a:rPr lang="en-GB" sz="2800" dirty="0">
                <a:solidFill>
                  <a:srgbClr val="000000"/>
                </a:solidFill>
              </a:rPr>
              <a:t> e.g. five little speckled frogs</a:t>
            </a:r>
            <a:endParaRPr lang="en-GB" sz="2800">
              <a:solidFill>
                <a:srgbClr val="000000"/>
              </a:solidFill>
            </a:endParaRPr>
          </a:p>
          <a:p>
            <a:pPr marL="514350" lvl="0" indent="-514350">
              <a:buFont typeface="Arial" panose="020B0604020202020204" pitchFamily="34" charset="0"/>
              <a:buChar char="•"/>
            </a:pPr>
            <a:r>
              <a:rPr lang="en-GB" sz="2800">
                <a:solidFill>
                  <a:srgbClr val="000000"/>
                </a:solidFill>
              </a:rPr>
              <a:t>Picture books</a:t>
            </a:r>
          </a:p>
        </p:txBody>
      </p:sp>
    </p:spTree>
    <p:extLst>
      <p:ext uri="{BB962C8B-B14F-4D97-AF65-F5344CB8AC3E}">
        <p14:creationId xmlns:p14="http://schemas.microsoft.com/office/powerpoint/2010/main" val="418030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2164952" cy="523220"/>
          </a:xfrm>
          <a:prstGeom prst="rect">
            <a:avLst/>
          </a:prstGeom>
          <a:noFill/>
        </p:spPr>
        <p:txBody>
          <a:bodyPr wrap="none" rtlCol="0">
            <a:spAutoFit/>
          </a:bodyPr>
          <a:lstStyle/>
          <a:p>
            <a:r>
              <a:rPr lang="en-GB" sz="2800" b="1">
                <a:solidFill>
                  <a:schemeClr val="bg1"/>
                </a:solidFill>
              </a:rPr>
              <a:t>Website links</a:t>
            </a:r>
          </a:p>
        </p:txBody>
      </p:sp>
      <p:sp>
        <p:nvSpPr>
          <p:cNvPr id="2" name="Rectangle 1">
            <a:extLst>
              <a:ext uri="{FF2B5EF4-FFF2-40B4-BE49-F238E27FC236}">
                <a16:creationId xmlns:a16="http://schemas.microsoft.com/office/drawing/2014/main" id="{5E6F50BD-6AA3-4170-8A57-80B0B14271B6}"/>
              </a:ext>
            </a:extLst>
          </p:cNvPr>
          <p:cNvSpPr/>
          <p:nvPr/>
        </p:nvSpPr>
        <p:spPr>
          <a:xfrm>
            <a:off x="884277" y="1815584"/>
            <a:ext cx="5356146" cy="369332"/>
          </a:xfrm>
          <a:prstGeom prst="rect">
            <a:avLst/>
          </a:prstGeom>
        </p:spPr>
        <p:txBody>
          <a:bodyPr wrap="none">
            <a:spAutoFit/>
          </a:bodyPr>
          <a:lstStyle/>
          <a:p>
            <a:r>
              <a:rPr lang="en-GB">
                <a:hlinkClick r:id="rId3"/>
              </a:rPr>
              <a:t>https://www.bbc.co.uk/cbeebies/shows/numberblocks</a:t>
            </a:r>
            <a:endParaRPr lang="en-GB"/>
          </a:p>
        </p:txBody>
      </p:sp>
      <p:pic>
        <p:nvPicPr>
          <p:cNvPr id="3" name="Picture 2">
            <a:extLst>
              <a:ext uri="{FF2B5EF4-FFF2-40B4-BE49-F238E27FC236}">
                <a16:creationId xmlns:a16="http://schemas.microsoft.com/office/drawing/2014/main" id="{05D0418A-7308-4BC1-8865-0FFDBB6ECBA5}"/>
              </a:ext>
            </a:extLst>
          </p:cNvPr>
          <p:cNvPicPr>
            <a:picLocks noChangeAspect="1"/>
          </p:cNvPicPr>
          <p:nvPr/>
        </p:nvPicPr>
        <p:blipFill>
          <a:blip r:embed="rId4"/>
          <a:stretch>
            <a:fillRect/>
          </a:stretch>
        </p:blipFill>
        <p:spPr>
          <a:xfrm>
            <a:off x="881062" y="2577584"/>
            <a:ext cx="10429875" cy="3571875"/>
          </a:xfrm>
          <a:prstGeom prst="rect">
            <a:avLst/>
          </a:prstGeom>
        </p:spPr>
      </p:pic>
    </p:spTree>
    <p:extLst>
      <p:ext uri="{BB962C8B-B14F-4D97-AF65-F5344CB8AC3E}">
        <p14:creationId xmlns:p14="http://schemas.microsoft.com/office/powerpoint/2010/main" val="306566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6C7872-C30E-4512-B6B4-B8D5A10D97E0}"/>
              </a:ext>
            </a:extLst>
          </p:cNvPr>
          <p:cNvSpPr/>
          <p:nvPr/>
        </p:nvSpPr>
        <p:spPr>
          <a:xfrm>
            <a:off x="1358575" y="1123934"/>
            <a:ext cx="2781719"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600"/>
              <a:t>Autumn Term</a:t>
            </a:r>
          </a:p>
        </p:txBody>
      </p:sp>
      <p:pic>
        <p:nvPicPr>
          <p:cNvPr id="5" name="Picture 4">
            <a:extLst>
              <a:ext uri="{FF2B5EF4-FFF2-40B4-BE49-F238E27FC236}">
                <a16:creationId xmlns:a16="http://schemas.microsoft.com/office/drawing/2014/main" id="{A7A0F557-78FC-4E2C-A25D-6B032591D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405" t="66428" r="35336" b="4710"/>
          <a:stretch>
            <a:fillRect/>
          </a:stretch>
        </p:blipFill>
        <p:spPr bwMode="auto">
          <a:xfrm>
            <a:off x="3" y="4033838"/>
            <a:ext cx="4402183"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0ACA7B-E5AA-4DCC-9A8F-2F21D5B37FFB}"/>
              </a:ext>
            </a:extLst>
          </p:cNvPr>
          <p:cNvSpPr/>
          <p:nvPr/>
        </p:nvSpPr>
        <p:spPr>
          <a:xfrm>
            <a:off x="234833" y="354493"/>
            <a:ext cx="2918914" cy="769441"/>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4400" b="1" kern="0" dirty="0">
                <a:solidFill>
                  <a:schemeClr val="bg1"/>
                </a:solidFill>
                <a:latin typeface="Helvetica" panose="020B0604020202020204" pitchFamily="34" charset="0"/>
                <a:cs typeface="Helvetica" panose="020B0604020202020204" pitchFamily="34" charset="0"/>
              </a:rPr>
              <a:t>Reception</a:t>
            </a:r>
          </a:p>
        </p:txBody>
      </p:sp>
      <p:pic>
        <p:nvPicPr>
          <p:cNvPr id="7" name="Picture 6">
            <a:extLst>
              <a:ext uri="{FF2B5EF4-FFF2-40B4-BE49-F238E27FC236}">
                <a16:creationId xmlns:a16="http://schemas.microsoft.com/office/drawing/2014/main" id="{26A99B14-34F5-4B76-A02A-D48DC619F3D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83336" y="5973677"/>
            <a:ext cx="2658133"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5C879B0-442C-4AB3-ABDE-8D9BF842D868}"/>
              </a:ext>
            </a:extLst>
          </p:cNvPr>
          <p:cNvGrpSpPr>
            <a:grpSpLocks/>
          </p:cNvGrpSpPr>
          <p:nvPr/>
        </p:nvGrpSpPr>
        <p:grpSpPr bwMode="auto">
          <a:xfrm>
            <a:off x="2579079" y="2013737"/>
            <a:ext cx="7733323" cy="1597025"/>
            <a:chOff x="508859" y="77199"/>
            <a:chExt cx="6284332" cy="1597169"/>
          </a:xfrm>
        </p:grpSpPr>
        <p:sp>
          <p:nvSpPr>
            <p:cNvPr id="9" name="Rectangle 8">
              <a:extLst>
                <a:ext uri="{FF2B5EF4-FFF2-40B4-BE49-F238E27FC236}">
                  <a16:creationId xmlns:a16="http://schemas.microsoft.com/office/drawing/2014/main" id="{4BE81719-7561-4622-88AA-5A12F43B0104}"/>
                </a:ext>
              </a:extLst>
            </p:cNvPr>
            <p:cNvSpPr/>
            <p:nvPr/>
          </p:nvSpPr>
          <p:spPr>
            <a:xfrm>
              <a:off x="508859" y="594771"/>
              <a:ext cx="5760373" cy="1079597"/>
            </a:xfrm>
            <a:prstGeom prst="rect">
              <a:avLst/>
            </a:prstGeom>
            <a:solidFill>
              <a:srgbClr val="E40045"/>
            </a:solidFill>
            <a:ln>
              <a:solidFill>
                <a:srgbClr val="E400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800"/>
            </a:p>
          </p:txBody>
        </p:sp>
        <p:sp>
          <p:nvSpPr>
            <p:cNvPr id="10" name="Rectangle 9">
              <a:extLst>
                <a:ext uri="{FF2B5EF4-FFF2-40B4-BE49-F238E27FC236}">
                  <a16:creationId xmlns:a16="http://schemas.microsoft.com/office/drawing/2014/main" id="{BA6E6826-EBDC-478A-8CD6-BDE69CA407DD}"/>
                </a:ext>
              </a:extLst>
            </p:cNvPr>
            <p:cNvSpPr>
              <a:spLocks noChangeArrowheads="1"/>
            </p:cNvSpPr>
            <p:nvPr/>
          </p:nvSpPr>
          <p:spPr bwMode="auto">
            <a:xfrm>
              <a:off x="522507" y="608018"/>
              <a:ext cx="5430428" cy="101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6000" b="1" dirty="0">
                  <a:solidFill>
                    <a:schemeClr val="bg1"/>
                  </a:solidFill>
                  <a:latin typeface="+mn-lt"/>
                  <a:cs typeface="Helvetica" panose="020B0604020202020204" pitchFamily="34" charset="0"/>
                </a:rPr>
                <a:t>Thank you </a:t>
              </a:r>
            </a:p>
          </p:txBody>
        </p:sp>
        <p:sp>
          <p:nvSpPr>
            <p:cNvPr id="11" name="Oval 10">
              <a:extLst>
                <a:ext uri="{FF2B5EF4-FFF2-40B4-BE49-F238E27FC236}">
                  <a16:creationId xmlns:a16="http://schemas.microsoft.com/office/drawing/2014/main" id="{1BA97CEC-5CAE-4A96-9984-1343C6C65100}"/>
                </a:ext>
              </a:extLst>
            </p:cNvPr>
            <p:cNvSpPr/>
            <p:nvPr/>
          </p:nvSpPr>
          <p:spPr>
            <a:xfrm>
              <a:off x="5713518" y="77199"/>
              <a:ext cx="1079673" cy="1079597"/>
            </a:xfrm>
            <a:prstGeom prst="ellipse">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sz="1801"/>
            </a:p>
          </p:txBody>
        </p:sp>
      </p:grpSp>
      <p:pic>
        <p:nvPicPr>
          <p:cNvPr id="12" name="Graphic 11" descr="Man with kid">
            <a:extLst>
              <a:ext uri="{FF2B5EF4-FFF2-40B4-BE49-F238E27FC236}">
                <a16:creationId xmlns:a16="http://schemas.microsoft.com/office/drawing/2014/main" id="{9C0C3ABB-A714-4F46-8118-4A31604312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12402" y="205203"/>
            <a:ext cx="1488504" cy="1488504"/>
          </a:xfrm>
          <a:prstGeom prst="rect">
            <a:avLst/>
          </a:prstGeom>
        </p:spPr>
      </p:pic>
    </p:spTree>
    <p:extLst>
      <p:ext uri="{BB962C8B-B14F-4D97-AF65-F5344CB8AC3E}">
        <p14:creationId xmlns:p14="http://schemas.microsoft.com/office/powerpoint/2010/main" val="253814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2056"/>
            <a:ext cx="4078361" cy="584775"/>
          </a:xfrm>
          <a:prstGeom prst="rect">
            <a:avLst/>
          </a:prstGeom>
          <a:noFill/>
        </p:spPr>
        <p:txBody>
          <a:bodyPr wrap="none" rtlCol="0">
            <a:spAutoFit/>
          </a:bodyPr>
          <a:lstStyle/>
          <a:p>
            <a:r>
              <a:rPr lang="en-GB" sz="3200" b="1">
                <a:solidFill>
                  <a:schemeClr val="bg1"/>
                </a:solidFill>
              </a:rPr>
              <a:t>Depth not acceleration</a:t>
            </a:r>
          </a:p>
        </p:txBody>
      </p:sp>
      <p:sp>
        <p:nvSpPr>
          <p:cNvPr id="6" name="TextBox 5">
            <a:extLst>
              <a:ext uri="{FF2B5EF4-FFF2-40B4-BE49-F238E27FC236}">
                <a16:creationId xmlns:a16="http://schemas.microsoft.com/office/drawing/2014/main" id="{E933096B-30CD-4448-9DBC-C54262EEC2D8}"/>
              </a:ext>
            </a:extLst>
          </p:cNvPr>
          <p:cNvSpPr txBox="1"/>
          <p:nvPr/>
        </p:nvSpPr>
        <p:spPr>
          <a:xfrm>
            <a:off x="418643" y="2160307"/>
            <a:ext cx="5470344" cy="954107"/>
          </a:xfrm>
          <a:prstGeom prst="rect">
            <a:avLst/>
          </a:prstGeom>
          <a:noFill/>
        </p:spPr>
        <p:txBody>
          <a:bodyPr wrap="none" rtlCol="0">
            <a:spAutoFit/>
          </a:bodyPr>
          <a:lstStyle/>
          <a:p>
            <a:r>
              <a:rPr lang="en-GB" sz="2800" b="1"/>
              <a:t>What do we mean by depth?</a:t>
            </a:r>
          </a:p>
          <a:p>
            <a:r>
              <a:rPr lang="en-GB" sz="2800" b="1"/>
              <a:t>How do we deepen understanding?</a:t>
            </a:r>
          </a:p>
        </p:txBody>
      </p:sp>
      <p:pic>
        <p:nvPicPr>
          <p:cNvPr id="2" name="Picture 1">
            <a:extLst>
              <a:ext uri="{FF2B5EF4-FFF2-40B4-BE49-F238E27FC236}">
                <a16:creationId xmlns:a16="http://schemas.microsoft.com/office/drawing/2014/main" id="{DC9317C5-1C5B-47E0-85A7-3CF42159A13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7214" b="94792" l="28223" r="98606">
                        <a14:foregroundMark x1="28339" y1="51432" x2="28339" y2="51432"/>
                        <a14:foregroundMark x1="73171" y1="50260" x2="73171" y2="50260"/>
                        <a14:foregroundMark x1="98722" y1="27214" x2="98722" y2="27214"/>
                        <a14:foregroundMark x1="49710" y1="94792" x2="49710" y2="94792"/>
                      </a14:backgroundRemoval>
                    </a14:imgEffect>
                  </a14:imgLayer>
                </a14:imgProps>
              </a:ext>
            </a:extLst>
          </a:blip>
          <a:srcRect l="23252" t="46217" r="23428"/>
          <a:stretch/>
        </p:blipFill>
        <p:spPr>
          <a:xfrm>
            <a:off x="7166395" y="3417834"/>
            <a:ext cx="2798783" cy="2518166"/>
          </a:xfrm>
          <a:prstGeom prst="rect">
            <a:avLst/>
          </a:prstGeom>
        </p:spPr>
      </p:pic>
      <p:pic>
        <p:nvPicPr>
          <p:cNvPr id="7" name="Picture 6">
            <a:extLst>
              <a:ext uri="{FF2B5EF4-FFF2-40B4-BE49-F238E27FC236}">
                <a16:creationId xmlns:a16="http://schemas.microsoft.com/office/drawing/2014/main" id="{A70B473F-4C1C-4F77-BB51-A0996BD3F1FE}"/>
              </a:ext>
            </a:extLst>
          </p:cNvPr>
          <p:cNvPicPr>
            <a:picLocks noChangeAspect="1"/>
          </p:cNvPicPr>
          <p:nvPr/>
        </p:nvPicPr>
        <p:blipFill rotWithShape="1">
          <a:blip r:embed="rId5"/>
          <a:srcRect l="23050" r="23631" b="52856"/>
          <a:stretch/>
        </p:blipFill>
        <p:spPr>
          <a:xfrm>
            <a:off x="7166395" y="1298683"/>
            <a:ext cx="2798782" cy="2207347"/>
          </a:xfrm>
          <a:prstGeom prst="rect">
            <a:avLst/>
          </a:prstGeom>
        </p:spPr>
      </p:pic>
      <p:pic>
        <p:nvPicPr>
          <p:cNvPr id="9" name="Picture 8">
            <a:extLst>
              <a:ext uri="{FF2B5EF4-FFF2-40B4-BE49-F238E27FC236}">
                <a16:creationId xmlns:a16="http://schemas.microsoft.com/office/drawing/2014/main" id="{186F0FEA-9D13-4198-825A-AB06C3925C48}"/>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53125" b="98177" l="52846" r="98606">
                        <a14:foregroundMark x1="71312" y1="98177" x2="71312" y2="98177"/>
                        <a14:foregroundMark x1="98722" y1="97396" x2="98722" y2="97396"/>
                        <a14:foregroundMark x1="52846" y1="98177" x2="52846" y2="98177"/>
                      </a14:backgroundRemoval>
                    </a14:imgEffect>
                  </a14:imgLayer>
                </a14:imgProps>
              </a:ext>
            </a:extLst>
          </a:blip>
          <a:srcRect l="50374" t="48340"/>
          <a:stretch/>
        </p:blipFill>
        <p:spPr>
          <a:xfrm>
            <a:off x="8565786" y="3429000"/>
            <a:ext cx="2604942" cy="2418803"/>
          </a:xfrm>
          <a:prstGeom prst="rect">
            <a:avLst/>
          </a:prstGeom>
        </p:spPr>
      </p:pic>
      <p:pic>
        <p:nvPicPr>
          <p:cNvPr id="10" name="Picture 9">
            <a:extLst>
              <a:ext uri="{FF2B5EF4-FFF2-40B4-BE49-F238E27FC236}">
                <a16:creationId xmlns:a16="http://schemas.microsoft.com/office/drawing/2014/main" id="{E04774DB-4BA0-40BC-BF3E-3E1A6DB9DC3F}"/>
              </a:ext>
            </a:extLst>
          </p:cNvPr>
          <p:cNvPicPr>
            <a:picLocks noChangeAspect="1"/>
          </p:cNvPicPr>
          <p:nvPr/>
        </p:nvPicPr>
        <p:blipFill rotWithShape="1">
          <a:blip r:embed="rId7">
            <a:extLst>
              <a:ext uri="{BEBA8EAE-BF5A-486C-A8C5-ECC9F3942E4B}">
                <a14:imgProps xmlns:a14="http://schemas.microsoft.com/office/drawing/2010/main">
                  <a14:imgLayer r:embed="rId4">
                    <a14:imgEffect>
                      <a14:backgroundRemoval t="53516" b="97656" l="929" r="45761">
                        <a14:foregroundMark x1="23693" y1="55469" x2="23693" y2="55469"/>
                        <a14:foregroundMark x1="23693" y1="53516" x2="23693" y2="53516"/>
                        <a14:foregroundMark x1="3484" y1="97396" x2="3484" y2="97396"/>
                        <a14:foregroundMark x1="1045" y1="97786" x2="1045" y2="97786"/>
                        <a14:foregroundMark x1="45761" y1="97005" x2="45761" y2="97005"/>
                      </a14:backgroundRemoval>
                    </a14:imgEffect>
                  </a14:imgLayer>
                </a14:imgProps>
              </a:ext>
            </a:extLst>
          </a:blip>
          <a:srcRect t="51660" r="52026"/>
          <a:stretch/>
        </p:blipFill>
        <p:spPr>
          <a:xfrm>
            <a:off x="5960845" y="3589349"/>
            <a:ext cx="2518222" cy="2263331"/>
          </a:xfrm>
          <a:prstGeom prst="rect">
            <a:avLst/>
          </a:prstGeom>
        </p:spPr>
      </p:pic>
    </p:spTree>
    <p:extLst>
      <p:ext uri="{BB962C8B-B14F-4D97-AF65-F5344CB8AC3E}">
        <p14:creationId xmlns:p14="http://schemas.microsoft.com/office/powerpoint/2010/main" val="4316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741159" y="185321"/>
            <a:ext cx="2032198"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267981" cy="584775"/>
          </a:xfrm>
          <a:prstGeom prst="rect">
            <a:avLst/>
          </a:prstGeom>
          <a:noFill/>
        </p:spPr>
        <p:txBody>
          <a:bodyPr wrap="none" rtlCol="0">
            <a:spAutoFit/>
          </a:bodyPr>
          <a:lstStyle/>
          <a:p>
            <a:r>
              <a:rPr lang="en-GB" sz="3200" b="1">
                <a:solidFill>
                  <a:schemeClr val="bg1"/>
                </a:solidFill>
              </a:rPr>
              <a:t>Language and communication</a:t>
            </a:r>
          </a:p>
        </p:txBody>
      </p:sp>
      <p:pic>
        <p:nvPicPr>
          <p:cNvPr id="25" name="Picture 24">
            <a:extLst>
              <a:ext uri="{FF2B5EF4-FFF2-40B4-BE49-F238E27FC236}">
                <a16:creationId xmlns:a16="http://schemas.microsoft.com/office/drawing/2014/main" id="{A1C0DF0B-65B3-4B19-B83D-B4085218445A}"/>
              </a:ext>
            </a:extLst>
          </p:cNvPr>
          <p:cNvPicPr>
            <a:picLocks noChangeAspect="1"/>
          </p:cNvPicPr>
          <p:nvPr/>
        </p:nvPicPr>
        <p:blipFill>
          <a:blip r:embed="rId3"/>
          <a:stretch>
            <a:fillRect/>
          </a:stretch>
        </p:blipFill>
        <p:spPr>
          <a:xfrm>
            <a:off x="782083" y="1835452"/>
            <a:ext cx="3377918" cy="2092205"/>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grpSp>
        <p:nvGrpSpPr>
          <p:cNvPr id="26" name="Group 25">
            <a:extLst>
              <a:ext uri="{FF2B5EF4-FFF2-40B4-BE49-F238E27FC236}">
                <a16:creationId xmlns:a16="http://schemas.microsoft.com/office/drawing/2014/main" id="{FF422813-8765-4321-BBFB-7CE8BA42607D}"/>
              </a:ext>
            </a:extLst>
          </p:cNvPr>
          <p:cNvGrpSpPr/>
          <p:nvPr/>
        </p:nvGrpSpPr>
        <p:grpSpPr>
          <a:xfrm>
            <a:off x="5561704" y="1576153"/>
            <a:ext cx="2097741" cy="1807568"/>
            <a:chOff x="4819426" y="1882672"/>
            <a:chExt cx="2097741" cy="1807568"/>
          </a:xfrm>
        </p:grpSpPr>
        <p:sp>
          <p:nvSpPr>
            <p:cNvPr id="27" name="Rectangle: Rounded Corners 26">
              <a:extLst>
                <a:ext uri="{FF2B5EF4-FFF2-40B4-BE49-F238E27FC236}">
                  <a16:creationId xmlns:a16="http://schemas.microsoft.com/office/drawing/2014/main" id="{274CF1D2-9039-495F-9C36-F66ECD7D04B7}"/>
                </a:ext>
              </a:extLst>
            </p:cNvPr>
            <p:cNvSpPr/>
            <p:nvPr/>
          </p:nvSpPr>
          <p:spPr>
            <a:xfrm>
              <a:off x="6024282" y="3377901"/>
              <a:ext cx="892885" cy="312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sp>
          <p:nvSpPr>
            <p:cNvPr id="28" name="Rectangle: Rounded Corners 27">
              <a:extLst>
                <a:ext uri="{FF2B5EF4-FFF2-40B4-BE49-F238E27FC236}">
                  <a16:creationId xmlns:a16="http://schemas.microsoft.com/office/drawing/2014/main" id="{DC87FEBC-F8AE-4C96-82AC-45C2DC6FC096}"/>
                </a:ext>
              </a:extLst>
            </p:cNvPr>
            <p:cNvSpPr/>
            <p:nvPr/>
          </p:nvSpPr>
          <p:spPr>
            <a:xfrm>
              <a:off x="4819426" y="1882672"/>
              <a:ext cx="484094" cy="4364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Helvetica" panose="020B0604020202020204" pitchFamily="34" charset="0"/>
                <a:cs typeface="Helvetica" panose="020B0604020202020204" pitchFamily="34" charset="0"/>
              </a:endParaRPr>
            </a:p>
          </p:txBody>
        </p:sp>
      </p:grpSp>
      <p:pic>
        <p:nvPicPr>
          <p:cNvPr id="29" name="Picture 2" descr="Image result for talking">
            <a:extLst>
              <a:ext uri="{FF2B5EF4-FFF2-40B4-BE49-F238E27FC236}">
                <a16:creationId xmlns:a16="http://schemas.microsoft.com/office/drawing/2014/main" id="{151CB2FF-00B4-44F7-B021-1F559E11A9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451" y="4591802"/>
            <a:ext cx="3668195" cy="1935992"/>
          </a:xfrm>
          <a:prstGeom prst="rect">
            <a:avLst/>
          </a:prstGeom>
          <a:noFill/>
          <a:extLst>
            <a:ext uri="{909E8E84-426E-40DD-AFC4-6F175D3DCCD1}">
              <a14:hiddenFill xmlns:a14="http://schemas.microsoft.com/office/drawing/2010/main">
                <a:solidFill>
                  <a:srgbClr val="FFFFFF"/>
                </a:solidFill>
              </a14:hiddenFill>
            </a:ext>
          </a:extLst>
        </p:spPr>
      </p:pic>
      <p:sp>
        <p:nvSpPr>
          <p:cNvPr id="30" name="Oval Callout 7">
            <a:extLst>
              <a:ext uri="{FF2B5EF4-FFF2-40B4-BE49-F238E27FC236}">
                <a16:creationId xmlns:a16="http://schemas.microsoft.com/office/drawing/2014/main" id="{74E84AE3-D161-4B72-AAC4-880D7E56F3BA}"/>
              </a:ext>
            </a:extLst>
          </p:cNvPr>
          <p:cNvSpPr/>
          <p:nvPr/>
        </p:nvSpPr>
        <p:spPr>
          <a:xfrm>
            <a:off x="5739048" y="1978216"/>
            <a:ext cx="4585906" cy="1652047"/>
          </a:xfrm>
          <a:prstGeom prst="wedgeEllipseCallout">
            <a:avLst>
              <a:gd name="adj1" fmla="val 17463"/>
              <a:gd name="adj2" fmla="val 900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latin typeface="Helvetica" panose="020B0604020202020204" pitchFamily="34" charset="0"/>
              <a:cs typeface="Helvetica" panose="020B0604020202020204" pitchFamily="34" charset="0"/>
            </a:endParaRPr>
          </a:p>
        </p:txBody>
      </p:sp>
      <p:sp>
        <p:nvSpPr>
          <p:cNvPr id="31" name="TextBox 30">
            <a:extLst>
              <a:ext uri="{FF2B5EF4-FFF2-40B4-BE49-F238E27FC236}">
                <a16:creationId xmlns:a16="http://schemas.microsoft.com/office/drawing/2014/main" id="{E007F08A-5F64-4BBF-80E8-829919874E4E}"/>
              </a:ext>
            </a:extLst>
          </p:cNvPr>
          <p:cNvSpPr txBox="1"/>
          <p:nvPr/>
        </p:nvSpPr>
        <p:spPr>
          <a:xfrm>
            <a:off x="6358346" y="2405666"/>
            <a:ext cx="3214460" cy="830997"/>
          </a:xfrm>
          <a:prstGeom prst="rect">
            <a:avLst/>
          </a:prstGeom>
          <a:noFill/>
        </p:spPr>
        <p:txBody>
          <a:bodyPr wrap="square" rtlCol="0">
            <a:spAutoFit/>
          </a:bodyPr>
          <a:lstStyle/>
          <a:p>
            <a:pPr algn="ctr"/>
            <a:r>
              <a:rPr lang="en-GB" sz="2400">
                <a:latin typeface="Helvetica" panose="020B0604020202020204" pitchFamily="34" charset="0"/>
                <a:cs typeface="Helvetica" panose="020B0604020202020204" pitchFamily="34" charset="0"/>
              </a:rPr>
              <a:t>Can you say that in a full sentence, please?</a:t>
            </a:r>
          </a:p>
        </p:txBody>
      </p:sp>
    </p:spTree>
    <p:extLst>
      <p:ext uri="{BB962C8B-B14F-4D97-AF65-F5344CB8AC3E}">
        <p14:creationId xmlns:p14="http://schemas.microsoft.com/office/powerpoint/2010/main" val="13542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kern="0">
                <a:solidFill>
                  <a:prstClr val="white"/>
                </a:solidFill>
                <a:latin typeface="Helvetica" panose="020B0604020202020204" pitchFamily="34" charset="0"/>
                <a:cs typeface="Helvetica" panose="020B0604020202020204" pitchFamily="34" charset="0"/>
              </a:rPr>
              <a:t>Reception</a:t>
            </a:r>
            <a:endParaRPr kumimoji="0" lang="en-GB" sz="2800" b="1" i="0" u="none" strike="noStrike" kern="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04591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Mathematical thinking</a:t>
            </a:r>
          </a:p>
        </p:txBody>
      </p:sp>
      <p:sp>
        <p:nvSpPr>
          <p:cNvPr id="26" name="Thought Bubble: Cloud 25">
            <a:extLst>
              <a:ext uri="{FF2B5EF4-FFF2-40B4-BE49-F238E27FC236}">
                <a16:creationId xmlns:a16="http://schemas.microsoft.com/office/drawing/2014/main" id="{B576F63C-8CEE-45CD-8840-2A2A2084D296}"/>
              </a:ext>
            </a:extLst>
          </p:cNvPr>
          <p:cNvSpPr/>
          <p:nvPr/>
        </p:nvSpPr>
        <p:spPr>
          <a:xfrm>
            <a:off x="115566" y="4299816"/>
            <a:ext cx="3718500" cy="2104289"/>
          </a:xfrm>
          <a:prstGeom prst="cloudCallout">
            <a:avLst/>
          </a:prstGeom>
          <a:noFill/>
          <a:ln w="28575">
            <a:solidFill>
              <a:schemeClr val="accent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dirty="0"/>
              <a:t>What pattern can </a:t>
            </a:r>
            <a:r>
              <a:rPr lang="en-GB" sz="2800" b="1"/>
              <a:t>you see? </a:t>
            </a:r>
            <a:r>
              <a:rPr lang="en-GB" sz="2800" b="1" dirty="0"/>
              <a:t>How </a:t>
            </a:r>
            <a:r>
              <a:rPr lang="en-GB" sz="2800" b="1"/>
              <a:t>would </a:t>
            </a:r>
            <a:r>
              <a:rPr lang="en-GB" sz="2800" b="1" dirty="0"/>
              <a:t>it continue</a:t>
            </a:r>
            <a:r>
              <a:rPr lang="en-GB" sz="2800" b="1"/>
              <a:t>?</a:t>
            </a:r>
          </a:p>
        </p:txBody>
      </p:sp>
      <p:sp>
        <p:nvSpPr>
          <p:cNvPr id="32" name="Thought Bubble: Cloud 31">
            <a:extLst>
              <a:ext uri="{FF2B5EF4-FFF2-40B4-BE49-F238E27FC236}">
                <a16:creationId xmlns:a16="http://schemas.microsoft.com/office/drawing/2014/main" id="{7AA29BF7-9FF5-4464-9ACA-247E0635659D}"/>
              </a:ext>
            </a:extLst>
          </p:cNvPr>
          <p:cNvSpPr/>
          <p:nvPr/>
        </p:nvSpPr>
        <p:spPr>
          <a:xfrm>
            <a:off x="7710306" y="1530280"/>
            <a:ext cx="3549017" cy="2104289"/>
          </a:xfrm>
          <a:prstGeom prst="cloudCallout">
            <a:avLst/>
          </a:prstGeom>
          <a:noFill/>
          <a:ln w="28575">
            <a:solidFill>
              <a:srgbClr val="7344A3"/>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What’s the same? What’s different?</a:t>
            </a:r>
          </a:p>
        </p:txBody>
      </p:sp>
      <p:sp>
        <p:nvSpPr>
          <p:cNvPr id="33" name="Thought Bubble: Cloud 32">
            <a:extLst>
              <a:ext uri="{FF2B5EF4-FFF2-40B4-BE49-F238E27FC236}">
                <a16:creationId xmlns:a16="http://schemas.microsoft.com/office/drawing/2014/main" id="{928582BB-402E-4453-9D27-382F2232733A}"/>
              </a:ext>
            </a:extLst>
          </p:cNvPr>
          <p:cNvSpPr/>
          <p:nvPr/>
        </p:nvSpPr>
        <p:spPr>
          <a:xfrm>
            <a:off x="69451" y="1794393"/>
            <a:ext cx="3549017" cy="2104289"/>
          </a:xfrm>
          <a:prstGeom prst="cloudCallout">
            <a:avLst/>
          </a:prstGeom>
          <a:noFill/>
          <a:ln w="2857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do you think would happen if…?</a:t>
            </a:r>
          </a:p>
        </p:txBody>
      </p:sp>
      <p:sp>
        <p:nvSpPr>
          <p:cNvPr id="34" name="Thought Bubble: Cloud 33">
            <a:extLst>
              <a:ext uri="{FF2B5EF4-FFF2-40B4-BE49-F238E27FC236}">
                <a16:creationId xmlns:a16="http://schemas.microsoft.com/office/drawing/2014/main" id="{83EA0371-3BEC-464C-AF97-3777992CEC64}"/>
              </a:ext>
            </a:extLst>
          </p:cNvPr>
          <p:cNvSpPr/>
          <p:nvPr/>
        </p:nvSpPr>
        <p:spPr>
          <a:xfrm>
            <a:off x="3808373" y="1270525"/>
            <a:ext cx="3769886" cy="2104289"/>
          </a:xfrm>
          <a:prstGeom prst="cloudCallout">
            <a:avLst/>
          </a:prstGeom>
          <a:noFill/>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dirty="0">
                <a:solidFill>
                  <a:prstClr val="black"/>
                </a:solidFill>
                <a:cs typeface="Helvetica" panose="020B0604020202020204" pitchFamily="34" charset="0"/>
              </a:rPr>
              <a:t>Do you think … would always happen?</a:t>
            </a:r>
          </a:p>
        </p:txBody>
      </p:sp>
      <p:sp>
        <p:nvSpPr>
          <p:cNvPr id="35" name="Thought Bubble: Cloud 34">
            <a:extLst>
              <a:ext uri="{FF2B5EF4-FFF2-40B4-BE49-F238E27FC236}">
                <a16:creationId xmlns:a16="http://schemas.microsoft.com/office/drawing/2014/main" id="{D9051C74-AC5B-40D6-91FD-F5C7353F6132}"/>
              </a:ext>
            </a:extLst>
          </p:cNvPr>
          <p:cNvSpPr/>
          <p:nvPr/>
        </p:nvSpPr>
        <p:spPr>
          <a:xfrm>
            <a:off x="7968611" y="4045170"/>
            <a:ext cx="3937250" cy="2104289"/>
          </a:xfrm>
          <a:prstGeom prst="cloudCallout">
            <a:avLst/>
          </a:prstGeom>
          <a:noFill/>
          <a:ln w="28575">
            <a:solidFill>
              <a:srgbClr val="A9A9A9"/>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What else could  go in this set? What couldn’t?</a:t>
            </a:r>
          </a:p>
        </p:txBody>
      </p:sp>
      <p:sp>
        <p:nvSpPr>
          <p:cNvPr id="36" name="Thought Bubble: Cloud 35">
            <a:extLst>
              <a:ext uri="{FF2B5EF4-FFF2-40B4-BE49-F238E27FC236}">
                <a16:creationId xmlns:a16="http://schemas.microsoft.com/office/drawing/2014/main" id="{BE6BBEF6-7476-4F86-AB72-C44F010C3CFD}"/>
              </a:ext>
            </a:extLst>
          </p:cNvPr>
          <p:cNvSpPr/>
          <p:nvPr/>
        </p:nvSpPr>
        <p:spPr>
          <a:xfrm>
            <a:off x="4029242" y="3951649"/>
            <a:ext cx="3549017" cy="2104289"/>
          </a:xfrm>
          <a:prstGeom prst="cloudCallout">
            <a:avLst/>
          </a:prstGeom>
          <a:noFill/>
          <a:ln w="28575">
            <a:solidFill>
              <a:srgbClr val="FF8C00"/>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800" b="1">
                <a:solidFill>
                  <a:prstClr val="black"/>
                </a:solidFill>
                <a:cs typeface="Helvetica" panose="020B0604020202020204" pitchFamily="34" charset="0"/>
              </a:rPr>
              <a:t>How do you know? </a:t>
            </a:r>
          </a:p>
        </p:txBody>
      </p:sp>
    </p:spTree>
    <p:extLst>
      <p:ext uri="{BB962C8B-B14F-4D97-AF65-F5344CB8AC3E}">
        <p14:creationId xmlns:p14="http://schemas.microsoft.com/office/powerpoint/2010/main" val="37942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33" grpId="0" animBg="1"/>
      <p:bldP spid="34"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7784A99-D297-4370-8024-16A60953FAC0}"/>
              </a:ext>
            </a:extLst>
          </p:cNvPr>
          <p:cNvSpPr/>
          <p:nvPr/>
        </p:nvSpPr>
        <p:spPr>
          <a:xfrm>
            <a:off x="4019414" y="2630800"/>
            <a:ext cx="2142015" cy="18837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Arial" panose="020B0604020202020204" pitchFamily="34" charset="0"/>
                <a:cs typeface="Arial" panose="020B0604020202020204" pitchFamily="34" charset="0"/>
              </a:rPr>
              <a:t>four</a:t>
            </a:r>
          </a:p>
        </p:txBody>
      </p:sp>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4750788" cy="584775"/>
          </a:xfrm>
          <a:prstGeom prst="rect">
            <a:avLst/>
          </a:prstGeom>
          <a:noFill/>
        </p:spPr>
        <p:txBody>
          <a:bodyPr wrap="none" rtlCol="0">
            <a:spAutoFit/>
          </a:bodyPr>
          <a:lstStyle/>
          <a:p>
            <a:r>
              <a:rPr lang="en-GB" sz="3200" b="1">
                <a:solidFill>
                  <a:schemeClr val="bg1"/>
                </a:solidFill>
              </a:rPr>
              <a:t>Conceptual understanding </a:t>
            </a:r>
          </a:p>
        </p:txBody>
      </p:sp>
      <p:sp>
        <p:nvSpPr>
          <p:cNvPr id="2" name="TextBox 1">
            <a:extLst>
              <a:ext uri="{FF2B5EF4-FFF2-40B4-BE49-F238E27FC236}">
                <a16:creationId xmlns:a16="http://schemas.microsoft.com/office/drawing/2014/main" id="{1E4ABA72-53B1-4DEC-A9C5-88572B171ED7}"/>
              </a:ext>
            </a:extLst>
          </p:cNvPr>
          <p:cNvSpPr txBox="1"/>
          <p:nvPr/>
        </p:nvSpPr>
        <p:spPr>
          <a:xfrm>
            <a:off x="418643" y="1071236"/>
            <a:ext cx="9415206" cy="830997"/>
          </a:xfrm>
          <a:prstGeom prst="rect">
            <a:avLst/>
          </a:prstGeom>
          <a:noFill/>
        </p:spPr>
        <p:txBody>
          <a:bodyPr wrap="none" rtlCol="0">
            <a:spAutoFit/>
          </a:bodyPr>
          <a:lstStyle/>
          <a:p>
            <a:pPr marL="285750" indent="-285750">
              <a:buFont typeface="Arial" panose="020B0604020202020204" pitchFamily="34" charset="0"/>
              <a:buChar char="•"/>
            </a:pPr>
            <a:r>
              <a:rPr lang="en-GB" sz="2400"/>
              <a:t>Representing a concept in different ways</a:t>
            </a:r>
          </a:p>
          <a:p>
            <a:pPr marL="285750" indent="-285750">
              <a:buFont typeface="Arial" panose="020B0604020202020204" pitchFamily="34" charset="0"/>
              <a:buChar char="•"/>
            </a:pPr>
            <a:r>
              <a:rPr lang="en-GB" sz="2400"/>
              <a:t>Making connections between each way to deepen their understanding. </a:t>
            </a:r>
          </a:p>
        </p:txBody>
      </p:sp>
      <p:sp>
        <p:nvSpPr>
          <p:cNvPr id="13" name="Oval 12">
            <a:extLst>
              <a:ext uri="{FF2B5EF4-FFF2-40B4-BE49-F238E27FC236}">
                <a16:creationId xmlns:a16="http://schemas.microsoft.com/office/drawing/2014/main" id="{55A8455B-8471-478C-8AF1-F547607C8DAF}"/>
              </a:ext>
            </a:extLst>
          </p:cNvPr>
          <p:cNvSpPr/>
          <p:nvPr/>
        </p:nvSpPr>
        <p:spPr>
          <a:xfrm>
            <a:off x="386929" y="2349929"/>
            <a:ext cx="3209986" cy="16461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0973145-110D-420F-83B3-57C382FE086C}"/>
              </a:ext>
            </a:extLst>
          </p:cNvPr>
          <p:cNvSpPr/>
          <p:nvPr/>
        </p:nvSpPr>
        <p:spPr>
          <a:xfrm>
            <a:off x="83524" y="4845216"/>
            <a:ext cx="1296580" cy="11682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4</a:t>
            </a:r>
          </a:p>
        </p:txBody>
      </p:sp>
      <p:cxnSp>
        <p:nvCxnSpPr>
          <p:cNvPr id="39" name="Straight Connector 38">
            <a:extLst>
              <a:ext uri="{FF2B5EF4-FFF2-40B4-BE49-F238E27FC236}">
                <a16:creationId xmlns:a16="http://schemas.microsoft.com/office/drawing/2014/main" id="{3F055114-B9E6-4476-BECB-087AF31A8E49}"/>
              </a:ext>
            </a:extLst>
          </p:cNvPr>
          <p:cNvCxnSpPr>
            <a:stCxn id="32" idx="7"/>
            <a:endCxn id="13" idx="4"/>
          </p:cNvCxnSpPr>
          <p:nvPr/>
        </p:nvCxnSpPr>
        <p:spPr>
          <a:xfrm flipV="1">
            <a:off x="1190224" y="3996119"/>
            <a:ext cx="801698" cy="1020190"/>
          </a:xfrm>
          <a:prstGeom prst="line">
            <a:avLst/>
          </a:prstGeom>
          <a:ln w="3175"/>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17003A6C-4AE2-4EDA-B784-27F37355B001}"/>
              </a:ext>
            </a:extLst>
          </p:cNvPr>
          <p:cNvCxnSpPr>
            <a:cxnSpLocks/>
            <a:stCxn id="4" idx="2"/>
            <a:endCxn id="13" idx="6"/>
          </p:cNvCxnSpPr>
          <p:nvPr/>
        </p:nvCxnSpPr>
        <p:spPr>
          <a:xfrm flipH="1" flipV="1">
            <a:off x="3596915" y="3173024"/>
            <a:ext cx="422499" cy="39967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973F894-3DB9-43BD-A787-AF67F682B20C}"/>
              </a:ext>
            </a:extLst>
          </p:cNvPr>
          <p:cNvCxnSpPr>
            <a:cxnSpLocks/>
            <a:stCxn id="32" idx="7"/>
            <a:endCxn id="4" idx="4"/>
          </p:cNvCxnSpPr>
          <p:nvPr/>
        </p:nvCxnSpPr>
        <p:spPr>
          <a:xfrm flipV="1">
            <a:off x="1190224" y="4514587"/>
            <a:ext cx="3900198" cy="501722"/>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8FBC91C-DE8F-4F24-8BF7-0B46E1404D19}"/>
              </a:ext>
            </a:extLst>
          </p:cNvPr>
          <p:cNvCxnSpPr>
            <a:cxnSpLocks/>
            <a:stCxn id="11" idx="2"/>
            <a:endCxn id="4" idx="6"/>
          </p:cNvCxnSpPr>
          <p:nvPr/>
        </p:nvCxnSpPr>
        <p:spPr>
          <a:xfrm flipH="1" flipV="1">
            <a:off x="6161429" y="3572694"/>
            <a:ext cx="1013489" cy="100776"/>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EF4F7E7-3057-448C-B189-E293FD708847}"/>
              </a:ext>
            </a:extLst>
          </p:cNvPr>
          <p:cNvCxnSpPr>
            <a:cxnSpLocks/>
            <a:stCxn id="11" idx="3"/>
          </p:cNvCxnSpPr>
          <p:nvPr/>
        </p:nvCxnSpPr>
        <p:spPr>
          <a:xfrm flipH="1">
            <a:off x="1381898" y="4580192"/>
            <a:ext cx="6208978" cy="478159"/>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B9F3236-44C6-460E-BA1A-25F9CC34E674}"/>
              </a:ext>
            </a:extLst>
          </p:cNvPr>
          <p:cNvCxnSpPr>
            <a:cxnSpLocks/>
            <a:stCxn id="12" idx="7"/>
          </p:cNvCxnSpPr>
          <p:nvPr/>
        </p:nvCxnSpPr>
        <p:spPr>
          <a:xfrm flipH="1" flipV="1">
            <a:off x="9572807" y="4348567"/>
            <a:ext cx="478292" cy="980154"/>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B77B9143-62B7-4177-B18D-D3749A9A4C6A}"/>
              </a:ext>
            </a:extLst>
          </p:cNvPr>
          <p:cNvCxnSpPr>
            <a:cxnSpLocks/>
            <a:stCxn id="32" idx="7"/>
          </p:cNvCxnSpPr>
          <p:nvPr/>
        </p:nvCxnSpPr>
        <p:spPr>
          <a:xfrm>
            <a:off x="1190224" y="5016309"/>
            <a:ext cx="5553874" cy="99692"/>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44CD5F3-94BD-441B-8449-F124C1A7A427}"/>
              </a:ext>
            </a:extLst>
          </p:cNvPr>
          <p:cNvCxnSpPr>
            <a:cxnSpLocks/>
            <a:stCxn id="13" idx="0"/>
            <a:endCxn id="11" idx="0"/>
          </p:cNvCxnSpPr>
          <p:nvPr/>
        </p:nvCxnSpPr>
        <p:spPr>
          <a:xfrm>
            <a:off x="1991922" y="2349929"/>
            <a:ext cx="6603165" cy="41243"/>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B96D02B-AABB-463A-B138-09B05B23844B}"/>
              </a:ext>
            </a:extLst>
          </p:cNvPr>
          <p:cNvCxnSpPr>
            <a:cxnSpLocks/>
            <a:stCxn id="4" idx="5"/>
            <a:endCxn id="12" idx="0"/>
          </p:cNvCxnSpPr>
          <p:nvPr/>
        </p:nvCxnSpPr>
        <p:spPr>
          <a:xfrm>
            <a:off x="5847738" y="4238713"/>
            <a:ext cx="976269" cy="87645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658F4FF-FF31-4328-A13D-98523E32E30A}"/>
              </a:ext>
            </a:extLst>
          </p:cNvPr>
          <p:cNvCxnSpPr>
            <a:cxnSpLocks/>
            <a:stCxn id="13" idx="5"/>
            <a:endCxn id="12" idx="1"/>
          </p:cNvCxnSpPr>
          <p:nvPr/>
        </p:nvCxnSpPr>
        <p:spPr>
          <a:xfrm>
            <a:off x="3126823" y="3755040"/>
            <a:ext cx="470092" cy="1573681"/>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AC71596D-5966-419B-BFC8-9E7423765B65}"/>
              </a:ext>
            </a:extLst>
          </p:cNvPr>
          <p:cNvCxnSpPr>
            <a:cxnSpLocks/>
            <a:stCxn id="32" idx="6"/>
            <a:endCxn id="12" idx="2"/>
          </p:cNvCxnSpPr>
          <p:nvPr/>
        </p:nvCxnSpPr>
        <p:spPr>
          <a:xfrm>
            <a:off x="1380104" y="5429364"/>
            <a:ext cx="880106" cy="414914"/>
          </a:xfrm>
          <a:prstGeom prst="line">
            <a:avLst/>
          </a:prstGeom>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8EAB078C-A497-4083-9607-2F80E34CEA7E}"/>
              </a:ext>
            </a:extLst>
          </p:cNvPr>
          <p:cNvGrpSpPr/>
          <p:nvPr/>
        </p:nvGrpSpPr>
        <p:grpSpPr>
          <a:xfrm>
            <a:off x="1380930" y="2687216"/>
            <a:ext cx="904959" cy="898424"/>
            <a:chOff x="1380930" y="2687216"/>
            <a:chExt cx="904959" cy="898424"/>
          </a:xfrm>
        </p:grpSpPr>
        <p:sp>
          <p:nvSpPr>
            <p:cNvPr id="6" name="Oval 5">
              <a:extLst>
                <a:ext uri="{FF2B5EF4-FFF2-40B4-BE49-F238E27FC236}">
                  <a16:creationId xmlns:a16="http://schemas.microsoft.com/office/drawing/2014/main" id="{BCE217E4-AB68-4246-8136-08FF8B57A553}"/>
                </a:ext>
              </a:extLst>
            </p:cNvPr>
            <p:cNvSpPr/>
            <p:nvPr/>
          </p:nvSpPr>
          <p:spPr>
            <a:xfrm>
              <a:off x="1380930" y="2687216"/>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7366BAC-1E17-4144-8AF8-9229BDD4B874}"/>
                </a:ext>
              </a:extLst>
            </p:cNvPr>
            <p:cNvSpPr/>
            <p:nvPr/>
          </p:nvSpPr>
          <p:spPr>
            <a:xfrm>
              <a:off x="1380930" y="3215652"/>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C472D29-C1EA-4E95-9F3C-6739C3DD45B2}"/>
                </a:ext>
              </a:extLst>
            </p:cNvPr>
            <p:cNvSpPr/>
            <p:nvPr/>
          </p:nvSpPr>
          <p:spPr>
            <a:xfrm>
              <a:off x="1931325" y="3213725"/>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AFCF870-9226-4BAE-914A-75AB29FD8A34}"/>
                </a:ext>
              </a:extLst>
            </p:cNvPr>
            <p:cNvSpPr/>
            <p:nvPr/>
          </p:nvSpPr>
          <p:spPr>
            <a:xfrm>
              <a:off x="1889501" y="2687435"/>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FD912E02-404F-4CFF-A12E-5044AA38C22A}"/>
              </a:ext>
            </a:extLst>
          </p:cNvPr>
          <p:cNvGrpSpPr/>
          <p:nvPr/>
        </p:nvGrpSpPr>
        <p:grpSpPr>
          <a:xfrm>
            <a:off x="7174918" y="2391172"/>
            <a:ext cx="2840337" cy="2564596"/>
            <a:chOff x="6983244" y="2372465"/>
            <a:chExt cx="2840337" cy="2564596"/>
          </a:xfrm>
        </p:grpSpPr>
        <p:grpSp>
          <p:nvGrpSpPr>
            <p:cNvPr id="24" name="Group 23">
              <a:extLst>
                <a:ext uri="{FF2B5EF4-FFF2-40B4-BE49-F238E27FC236}">
                  <a16:creationId xmlns:a16="http://schemas.microsoft.com/office/drawing/2014/main" id="{051D0876-14F2-490E-8343-8C877392CF33}"/>
                </a:ext>
              </a:extLst>
            </p:cNvPr>
            <p:cNvGrpSpPr/>
            <p:nvPr/>
          </p:nvGrpSpPr>
          <p:grpSpPr>
            <a:xfrm>
              <a:off x="6983244" y="2372465"/>
              <a:ext cx="2840337" cy="2564596"/>
              <a:chOff x="6983244" y="2372465"/>
              <a:chExt cx="2840337" cy="2564596"/>
            </a:xfrm>
          </p:grpSpPr>
          <p:sp>
            <p:nvSpPr>
              <p:cNvPr id="11" name="Oval 10">
                <a:extLst>
                  <a:ext uri="{FF2B5EF4-FFF2-40B4-BE49-F238E27FC236}">
                    <a16:creationId xmlns:a16="http://schemas.microsoft.com/office/drawing/2014/main" id="{FFBF160E-CAC2-41C0-B98E-4A2250FFCD0A}"/>
                  </a:ext>
                </a:extLst>
              </p:cNvPr>
              <p:cNvSpPr/>
              <p:nvPr/>
            </p:nvSpPr>
            <p:spPr>
              <a:xfrm>
                <a:off x="6983244" y="2372465"/>
                <a:ext cx="2840337" cy="25645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C3E401BC-3B41-4ED1-AAD8-766729F3704A}"/>
                  </a:ext>
                </a:extLst>
              </p:cNvPr>
              <p:cNvGrpSpPr/>
              <p:nvPr/>
            </p:nvGrpSpPr>
            <p:grpSpPr>
              <a:xfrm>
                <a:off x="7229400" y="3444251"/>
                <a:ext cx="1895967" cy="387598"/>
                <a:chOff x="7229400" y="3444251"/>
                <a:chExt cx="1895967" cy="387598"/>
              </a:xfrm>
            </p:grpSpPr>
            <p:sp>
              <p:nvSpPr>
                <p:cNvPr id="36" name="Oval 35">
                  <a:extLst>
                    <a:ext uri="{FF2B5EF4-FFF2-40B4-BE49-F238E27FC236}">
                      <a16:creationId xmlns:a16="http://schemas.microsoft.com/office/drawing/2014/main" id="{BF2B6278-785A-457C-AADB-D4A8AF336234}"/>
                    </a:ext>
                  </a:extLst>
                </p:cNvPr>
                <p:cNvSpPr/>
                <p:nvPr/>
              </p:nvSpPr>
              <p:spPr>
                <a:xfrm>
                  <a:off x="7229400" y="344425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86CBEA7-A834-4142-A685-E0B73B467BB3}"/>
                    </a:ext>
                  </a:extLst>
                </p:cNvPr>
                <p:cNvSpPr/>
                <p:nvPr/>
              </p:nvSpPr>
              <p:spPr>
                <a:xfrm>
                  <a:off x="7743201" y="345012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602FDE5-76FD-4B75-87CC-53151BBE2A4A}"/>
                    </a:ext>
                  </a:extLst>
                </p:cNvPr>
                <p:cNvSpPr/>
                <p:nvPr/>
              </p:nvSpPr>
              <p:spPr>
                <a:xfrm>
                  <a:off x="8257002" y="345599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F2277F9F-F7D7-4620-AD7D-45776235B862}"/>
                    </a:ext>
                  </a:extLst>
                </p:cNvPr>
                <p:cNvSpPr/>
                <p:nvPr/>
              </p:nvSpPr>
              <p:spPr>
                <a:xfrm>
                  <a:off x="8770803" y="3461861"/>
                  <a:ext cx="354564" cy="369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25" name="Picture 24">
              <a:extLst>
                <a:ext uri="{FF2B5EF4-FFF2-40B4-BE49-F238E27FC236}">
                  <a16:creationId xmlns:a16="http://schemas.microsoft.com/office/drawing/2014/main" id="{16E40DDC-4981-4235-A539-E316E9CFFD92}"/>
                </a:ext>
              </a:extLst>
            </p:cNvPr>
            <p:cNvPicPr>
              <a:picLocks noChangeAspect="1"/>
            </p:cNvPicPr>
            <p:nvPr/>
          </p:nvPicPr>
          <p:blipFill>
            <a:blip r:embed="rId3"/>
            <a:stretch>
              <a:fillRect/>
            </a:stretch>
          </p:blipFill>
          <p:spPr>
            <a:xfrm>
              <a:off x="7092658" y="3314493"/>
              <a:ext cx="2621507" cy="719390"/>
            </a:xfrm>
            <a:prstGeom prst="rect">
              <a:avLst/>
            </a:prstGeom>
          </p:spPr>
        </p:pic>
      </p:grpSp>
      <p:grpSp>
        <p:nvGrpSpPr>
          <p:cNvPr id="46" name="Group 45">
            <a:extLst>
              <a:ext uri="{FF2B5EF4-FFF2-40B4-BE49-F238E27FC236}">
                <a16:creationId xmlns:a16="http://schemas.microsoft.com/office/drawing/2014/main" id="{7E521502-75D8-4042-BE42-F3CCD7C288FB}"/>
              </a:ext>
            </a:extLst>
          </p:cNvPr>
          <p:cNvGrpSpPr/>
          <p:nvPr/>
        </p:nvGrpSpPr>
        <p:grpSpPr>
          <a:xfrm>
            <a:off x="2260210" y="5115171"/>
            <a:ext cx="9127594" cy="1458213"/>
            <a:chOff x="2260210" y="5115171"/>
            <a:chExt cx="9127594" cy="1458213"/>
          </a:xfrm>
        </p:grpSpPr>
        <p:sp>
          <p:nvSpPr>
            <p:cNvPr id="12" name="Oval 11">
              <a:extLst>
                <a:ext uri="{FF2B5EF4-FFF2-40B4-BE49-F238E27FC236}">
                  <a16:creationId xmlns:a16="http://schemas.microsoft.com/office/drawing/2014/main" id="{4CA922E3-F727-4907-AE4C-5123933A1999}"/>
                </a:ext>
              </a:extLst>
            </p:cNvPr>
            <p:cNvSpPr/>
            <p:nvPr/>
          </p:nvSpPr>
          <p:spPr>
            <a:xfrm>
              <a:off x="2260210" y="5115171"/>
              <a:ext cx="9127594" cy="14582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a:extLst>
                <a:ext uri="{FF2B5EF4-FFF2-40B4-BE49-F238E27FC236}">
                  <a16:creationId xmlns:a16="http://schemas.microsoft.com/office/drawing/2014/main" id="{50C84E9D-85A3-4FBB-B93E-871A518D2D3B}"/>
                </a:ext>
              </a:extLst>
            </p:cNvPr>
            <p:cNvPicPr>
              <a:picLocks noChangeAspect="1"/>
            </p:cNvPicPr>
            <p:nvPr/>
          </p:nvPicPr>
          <p:blipFill>
            <a:blip r:embed="rId4"/>
            <a:stretch>
              <a:fillRect/>
            </a:stretch>
          </p:blipFill>
          <p:spPr>
            <a:xfrm>
              <a:off x="4296342" y="5217754"/>
              <a:ext cx="4895512" cy="1012024"/>
            </a:xfrm>
            <a:prstGeom prst="rect">
              <a:avLst/>
            </a:prstGeom>
          </p:spPr>
        </p:pic>
      </p:grpSp>
    </p:spTree>
    <p:extLst>
      <p:ext uri="{BB962C8B-B14F-4D97-AF65-F5344CB8AC3E}">
        <p14:creationId xmlns:p14="http://schemas.microsoft.com/office/powerpoint/2010/main" val="267415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5017527" cy="584775"/>
          </a:xfrm>
          <a:prstGeom prst="rect">
            <a:avLst/>
          </a:prstGeom>
          <a:noFill/>
        </p:spPr>
        <p:txBody>
          <a:bodyPr wrap="none" rtlCol="0">
            <a:spAutoFit/>
          </a:bodyPr>
          <a:lstStyle/>
          <a:p>
            <a:r>
              <a:rPr lang="en-GB" sz="3200" b="1" dirty="0">
                <a:solidFill>
                  <a:schemeClr val="bg1"/>
                </a:solidFill>
              </a:rPr>
              <a:t>Representing numbers 1 – 6 </a:t>
            </a:r>
          </a:p>
        </p:txBody>
      </p:sp>
      <p:sp>
        <p:nvSpPr>
          <p:cNvPr id="3" name="TextBox 2">
            <a:extLst>
              <a:ext uri="{FF2B5EF4-FFF2-40B4-BE49-F238E27FC236}">
                <a16:creationId xmlns:a16="http://schemas.microsoft.com/office/drawing/2014/main" id="{ABA8519C-BFF7-4D84-93AC-3B84AF749A70}"/>
              </a:ext>
            </a:extLst>
          </p:cNvPr>
          <p:cNvSpPr txBox="1"/>
          <p:nvPr/>
        </p:nvSpPr>
        <p:spPr>
          <a:xfrm>
            <a:off x="1483925" y="2932178"/>
            <a:ext cx="8618128" cy="584775"/>
          </a:xfrm>
          <a:prstGeom prst="rect">
            <a:avLst/>
          </a:prstGeom>
          <a:noFill/>
        </p:spPr>
        <p:txBody>
          <a:bodyPr wrap="none" rtlCol="0">
            <a:spAutoFit/>
          </a:bodyPr>
          <a:lstStyle/>
          <a:p>
            <a:pPr algn="ctr"/>
            <a:r>
              <a:rPr lang="en-GB" sz="3200"/>
              <a:t>How many ways can you represent the number 3? </a:t>
            </a:r>
          </a:p>
        </p:txBody>
      </p:sp>
      <p:sp>
        <p:nvSpPr>
          <p:cNvPr id="7" name="Rectangle 6">
            <a:extLst>
              <a:ext uri="{FF2B5EF4-FFF2-40B4-BE49-F238E27FC236}">
                <a16:creationId xmlns:a16="http://schemas.microsoft.com/office/drawing/2014/main" id="{D1A6E3EF-BAF0-4DEE-88CF-E4DC576DEFB5}"/>
              </a:ext>
            </a:extLst>
          </p:cNvPr>
          <p:cNvSpPr/>
          <p:nvPr/>
        </p:nvSpPr>
        <p:spPr>
          <a:xfrm>
            <a:off x="418643" y="5748932"/>
            <a:ext cx="8389455" cy="70788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2400" dirty="0">
                <a:solidFill>
                  <a:schemeClr val="tx1"/>
                </a:solidFill>
              </a:rPr>
              <a:t>What does each representation tell us about the number three? </a:t>
            </a:r>
          </a:p>
        </p:txBody>
      </p:sp>
      <p:grpSp>
        <p:nvGrpSpPr>
          <p:cNvPr id="20" name="Group 19">
            <a:extLst>
              <a:ext uri="{FF2B5EF4-FFF2-40B4-BE49-F238E27FC236}">
                <a16:creationId xmlns:a16="http://schemas.microsoft.com/office/drawing/2014/main" id="{F6E3E717-8750-43ED-9325-B9C1AD75C4A6}"/>
              </a:ext>
            </a:extLst>
          </p:cNvPr>
          <p:cNvGrpSpPr/>
          <p:nvPr/>
        </p:nvGrpSpPr>
        <p:grpSpPr>
          <a:xfrm>
            <a:off x="559961" y="1367384"/>
            <a:ext cx="1613173" cy="1377725"/>
            <a:chOff x="559961" y="1367384"/>
            <a:chExt cx="1613173" cy="1377725"/>
          </a:xfrm>
        </p:grpSpPr>
        <p:pic>
          <p:nvPicPr>
            <p:cNvPr id="6" name="Picture 5">
              <a:extLst>
                <a:ext uri="{FF2B5EF4-FFF2-40B4-BE49-F238E27FC236}">
                  <a16:creationId xmlns:a16="http://schemas.microsoft.com/office/drawing/2014/main" id="{9AC97335-3A5C-4AEF-A18D-6EFD69C017E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59961" y="1367384"/>
              <a:ext cx="830042" cy="722673"/>
            </a:xfrm>
            <a:prstGeom prst="rect">
              <a:avLst/>
            </a:prstGeom>
          </p:spPr>
        </p:pic>
        <p:pic>
          <p:nvPicPr>
            <p:cNvPr id="10" name="Picture 9">
              <a:extLst>
                <a:ext uri="{FF2B5EF4-FFF2-40B4-BE49-F238E27FC236}">
                  <a16:creationId xmlns:a16="http://schemas.microsoft.com/office/drawing/2014/main" id="{875DECC3-D537-4325-9FA7-EA2884526DD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43092" y="1367384"/>
              <a:ext cx="830042" cy="722673"/>
            </a:xfrm>
            <a:prstGeom prst="rect">
              <a:avLst/>
            </a:prstGeom>
          </p:spPr>
        </p:pic>
        <p:pic>
          <p:nvPicPr>
            <p:cNvPr id="11" name="Picture 10">
              <a:extLst>
                <a:ext uri="{FF2B5EF4-FFF2-40B4-BE49-F238E27FC236}">
                  <a16:creationId xmlns:a16="http://schemas.microsoft.com/office/drawing/2014/main" id="{AE913536-F89E-4F90-B821-719CDCDE7632}"/>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51527" y="2022436"/>
              <a:ext cx="830042" cy="722673"/>
            </a:xfrm>
            <a:prstGeom prst="rect">
              <a:avLst/>
            </a:prstGeom>
          </p:spPr>
        </p:pic>
      </p:grpSp>
      <p:pic>
        <p:nvPicPr>
          <p:cNvPr id="9" name="Picture 8" descr="A picture containing kite, flying&#10;&#10;Description automatically generated">
            <a:extLst>
              <a:ext uri="{FF2B5EF4-FFF2-40B4-BE49-F238E27FC236}">
                <a16:creationId xmlns:a16="http://schemas.microsoft.com/office/drawing/2014/main" id="{0392A090-9BB5-4DB6-9A87-9CA1E9EB9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9546" y="3838734"/>
            <a:ext cx="2005013" cy="1419225"/>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36D97611-3FB9-4DDB-A944-B2E0AA5666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144" y="4214399"/>
            <a:ext cx="2228850" cy="733425"/>
          </a:xfrm>
          <a:prstGeom prst="rect">
            <a:avLst/>
          </a:prstGeom>
        </p:spPr>
      </p:pic>
      <p:sp>
        <p:nvSpPr>
          <p:cNvPr id="14" name="TextBox 13">
            <a:extLst>
              <a:ext uri="{FF2B5EF4-FFF2-40B4-BE49-F238E27FC236}">
                <a16:creationId xmlns:a16="http://schemas.microsoft.com/office/drawing/2014/main" id="{24B4C16A-4EBC-4FEB-AE61-F85CA3603782}"/>
              </a:ext>
            </a:extLst>
          </p:cNvPr>
          <p:cNvSpPr txBox="1"/>
          <p:nvPr/>
        </p:nvSpPr>
        <p:spPr>
          <a:xfrm>
            <a:off x="7720592" y="1633206"/>
            <a:ext cx="1287532" cy="707886"/>
          </a:xfrm>
          <a:prstGeom prst="rect">
            <a:avLst/>
          </a:prstGeom>
          <a:noFill/>
        </p:spPr>
        <p:txBody>
          <a:bodyPr wrap="none" rtlCol="0">
            <a:spAutoFit/>
          </a:bodyPr>
          <a:lstStyle/>
          <a:p>
            <a:r>
              <a:rPr lang="en-GB" sz="4000" i="1"/>
              <a:t>three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18CC5AA-743D-4781-B7E4-E71FF171BA24}"/>
                  </a:ext>
                </a:extLst>
              </p:cNvPr>
              <p:cNvSpPr txBox="1"/>
              <p:nvPr/>
            </p:nvSpPr>
            <p:spPr>
              <a:xfrm>
                <a:off x="3867279" y="3887260"/>
                <a:ext cx="25685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000" i="1" dirty="0" smtClean="0">
                          <a:latin typeface="Cambria Math" panose="02040503050406030204" pitchFamily="18" charset="0"/>
                        </a:rPr>
                        <m:t>3</m:t>
                      </m:r>
                    </m:oMath>
                  </m:oMathPara>
                </a14:m>
                <a:endParaRPr lang="en-GB" sz="4000" i="1"/>
              </a:p>
            </p:txBody>
          </p:sp>
        </mc:Choice>
        <mc:Fallback xmlns="">
          <p:sp>
            <p:nvSpPr>
              <p:cNvPr id="17" name="TextBox 16">
                <a:extLst>
                  <a:ext uri="{FF2B5EF4-FFF2-40B4-BE49-F238E27FC236}">
                    <a16:creationId xmlns:a16="http://schemas.microsoft.com/office/drawing/2014/main" id="{F18CC5AA-743D-4781-B7E4-E71FF171BA24}"/>
                  </a:ext>
                </a:extLst>
              </p:cNvPr>
              <p:cNvSpPr txBox="1">
                <a:spLocks noRot="1" noChangeAspect="1" noMove="1" noResize="1" noEditPoints="1" noAdjustHandles="1" noChangeArrowheads="1" noChangeShapeType="1" noTextEdit="1"/>
              </p:cNvSpPr>
              <p:nvPr/>
            </p:nvSpPr>
            <p:spPr>
              <a:xfrm>
                <a:off x="3867279" y="3887260"/>
                <a:ext cx="256852" cy="707886"/>
              </a:xfrm>
              <a:prstGeom prst="rect">
                <a:avLst/>
              </a:prstGeom>
              <a:blipFill>
                <a:blip r:embed="rId7"/>
                <a:stretch>
                  <a:fillRect r="-27907"/>
                </a:stretch>
              </a:blipFill>
            </p:spPr>
            <p:txBody>
              <a:bodyPr/>
              <a:lstStyle/>
              <a:p>
                <a:r>
                  <a:rPr lang="en-GB">
                    <a:noFill/>
                  </a:rPr>
                  <a:t> </a:t>
                </a:r>
              </a:p>
            </p:txBody>
          </p:sp>
        </mc:Fallback>
      </mc:AlternateContent>
      <p:pic>
        <p:nvPicPr>
          <p:cNvPr id="15" name="Picture 14">
            <a:extLst>
              <a:ext uri="{FF2B5EF4-FFF2-40B4-BE49-F238E27FC236}">
                <a16:creationId xmlns:a16="http://schemas.microsoft.com/office/drawing/2014/main" id="{FC3F3FE5-3C7F-42D6-B716-DC7308F4C0F0}"/>
              </a:ext>
            </a:extLst>
          </p:cNvPr>
          <p:cNvPicPr>
            <a:picLocks noChangeAspect="1"/>
          </p:cNvPicPr>
          <p:nvPr/>
        </p:nvPicPr>
        <p:blipFill>
          <a:blip r:embed="rId8"/>
          <a:stretch>
            <a:fillRect/>
          </a:stretch>
        </p:blipFill>
        <p:spPr>
          <a:xfrm>
            <a:off x="3662796" y="1301557"/>
            <a:ext cx="2349370" cy="1292154"/>
          </a:xfrm>
          <a:prstGeom prst="rect">
            <a:avLst/>
          </a:prstGeom>
        </p:spPr>
      </p:pic>
      <p:pic>
        <p:nvPicPr>
          <p:cNvPr id="16" name="Picture 15">
            <a:extLst>
              <a:ext uri="{FF2B5EF4-FFF2-40B4-BE49-F238E27FC236}">
                <a16:creationId xmlns:a16="http://schemas.microsoft.com/office/drawing/2014/main" id="{BD0D5BE1-0115-4795-BF42-177836E1AB2A}"/>
              </a:ext>
            </a:extLst>
          </p:cNvPr>
          <p:cNvPicPr>
            <a:picLocks noChangeAspect="1"/>
          </p:cNvPicPr>
          <p:nvPr/>
        </p:nvPicPr>
        <p:blipFill>
          <a:blip r:embed="rId9"/>
          <a:stretch>
            <a:fillRect/>
          </a:stretch>
        </p:blipFill>
        <p:spPr>
          <a:xfrm>
            <a:off x="5008195" y="3732085"/>
            <a:ext cx="1115980" cy="1253978"/>
          </a:xfrm>
          <a:prstGeom prst="rect">
            <a:avLst/>
          </a:prstGeom>
        </p:spPr>
      </p:pic>
      <p:grpSp>
        <p:nvGrpSpPr>
          <p:cNvPr id="21" name="Group 20">
            <a:extLst>
              <a:ext uri="{FF2B5EF4-FFF2-40B4-BE49-F238E27FC236}">
                <a16:creationId xmlns:a16="http://schemas.microsoft.com/office/drawing/2014/main" id="{AB0A8791-0913-4693-95B2-A7061A912F5F}"/>
              </a:ext>
            </a:extLst>
          </p:cNvPr>
          <p:cNvGrpSpPr/>
          <p:nvPr/>
        </p:nvGrpSpPr>
        <p:grpSpPr>
          <a:xfrm>
            <a:off x="6581122" y="3723910"/>
            <a:ext cx="1751912" cy="1359940"/>
            <a:chOff x="6628090" y="3682440"/>
            <a:chExt cx="1751912" cy="1359940"/>
          </a:xfrm>
        </p:grpSpPr>
        <p:pic>
          <p:nvPicPr>
            <p:cNvPr id="18" name="Picture 17">
              <a:extLst>
                <a:ext uri="{FF2B5EF4-FFF2-40B4-BE49-F238E27FC236}">
                  <a16:creationId xmlns:a16="http://schemas.microsoft.com/office/drawing/2014/main" id="{EE9FAB69-B353-49EF-B71A-7FFA8476C459}"/>
                </a:ext>
              </a:extLst>
            </p:cNvPr>
            <p:cNvPicPr>
              <a:picLocks noChangeAspect="1"/>
            </p:cNvPicPr>
            <p:nvPr/>
          </p:nvPicPr>
          <p:blipFill rotWithShape="1">
            <a:blip r:embed="rId10"/>
            <a:srcRect/>
            <a:stretch/>
          </p:blipFill>
          <p:spPr>
            <a:xfrm>
              <a:off x="7501721" y="4054314"/>
              <a:ext cx="878281" cy="988066"/>
            </a:xfrm>
            <a:prstGeom prst="rect">
              <a:avLst/>
            </a:prstGeom>
          </p:spPr>
        </p:pic>
        <p:pic>
          <p:nvPicPr>
            <p:cNvPr id="19" name="Picture 18">
              <a:extLst>
                <a:ext uri="{FF2B5EF4-FFF2-40B4-BE49-F238E27FC236}">
                  <a16:creationId xmlns:a16="http://schemas.microsoft.com/office/drawing/2014/main" id="{850912A0-42E7-4C4F-BFF7-C86ED9AD6412}"/>
                </a:ext>
              </a:extLst>
            </p:cNvPr>
            <p:cNvPicPr>
              <a:picLocks noChangeAspect="1"/>
            </p:cNvPicPr>
            <p:nvPr/>
          </p:nvPicPr>
          <p:blipFill>
            <a:blip r:embed="rId11"/>
            <a:stretch>
              <a:fillRect/>
            </a:stretch>
          </p:blipFill>
          <p:spPr>
            <a:xfrm>
              <a:off x="6628090" y="3682440"/>
              <a:ext cx="942823" cy="1026166"/>
            </a:xfrm>
            <a:prstGeom prst="rect">
              <a:avLst/>
            </a:prstGeom>
          </p:spPr>
        </p:pic>
      </p:grpSp>
    </p:spTree>
    <p:extLst>
      <p:ext uri="{BB962C8B-B14F-4D97-AF65-F5344CB8AC3E}">
        <p14:creationId xmlns:p14="http://schemas.microsoft.com/office/powerpoint/2010/main" val="421951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34465" y="185321"/>
            <a:ext cx="1938892"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18643" y="284616"/>
            <a:ext cx="7875489" cy="584775"/>
          </a:xfrm>
          <a:prstGeom prst="rect">
            <a:avLst/>
          </a:prstGeom>
          <a:noFill/>
        </p:spPr>
        <p:txBody>
          <a:bodyPr wrap="none" rtlCol="0">
            <a:spAutoFit/>
          </a:bodyPr>
          <a:lstStyle/>
          <a:p>
            <a:r>
              <a:rPr lang="en-GB" sz="3200" b="1">
                <a:solidFill>
                  <a:schemeClr val="bg1"/>
                </a:solidFill>
              </a:rPr>
              <a:t>Using every day objects and the environment</a:t>
            </a:r>
          </a:p>
        </p:txBody>
      </p:sp>
      <p:pic>
        <p:nvPicPr>
          <p:cNvPr id="2" name="Picture 1">
            <a:extLst>
              <a:ext uri="{FF2B5EF4-FFF2-40B4-BE49-F238E27FC236}">
                <a16:creationId xmlns:a16="http://schemas.microsoft.com/office/drawing/2014/main" id="{C63A74A9-67C6-4A12-B938-0A6049CEA06A}"/>
              </a:ext>
            </a:extLst>
          </p:cNvPr>
          <p:cNvPicPr>
            <a:picLocks noChangeAspect="1"/>
          </p:cNvPicPr>
          <p:nvPr/>
        </p:nvPicPr>
        <p:blipFill>
          <a:blip r:embed="rId3"/>
          <a:stretch>
            <a:fillRect/>
          </a:stretch>
        </p:blipFill>
        <p:spPr>
          <a:xfrm>
            <a:off x="8943003" y="3658474"/>
            <a:ext cx="2628900" cy="1743075"/>
          </a:xfrm>
          <a:prstGeom prst="rect">
            <a:avLst/>
          </a:prstGeom>
        </p:spPr>
      </p:pic>
      <p:pic>
        <p:nvPicPr>
          <p:cNvPr id="4" name="Picture 3">
            <a:extLst>
              <a:ext uri="{FF2B5EF4-FFF2-40B4-BE49-F238E27FC236}">
                <a16:creationId xmlns:a16="http://schemas.microsoft.com/office/drawing/2014/main" id="{2401DC08-1D49-4953-8F4B-665101881839}"/>
              </a:ext>
            </a:extLst>
          </p:cNvPr>
          <p:cNvPicPr>
            <a:picLocks noChangeAspect="1"/>
          </p:cNvPicPr>
          <p:nvPr/>
        </p:nvPicPr>
        <p:blipFill>
          <a:blip r:embed="rId4"/>
          <a:stretch>
            <a:fillRect/>
          </a:stretch>
        </p:blipFill>
        <p:spPr>
          <a:xfrm>
            <a:off x="5907541" y="3658474"/>
            <a:ext cx="2466975" cy="1847850"/>
          </a:xfrm>
          <a:prstGeom prst="rect">
            <a:avLst/>
          </a:prstGeom>
        </p:spPr>
      </p:pic>
      <p:pic>
        <p:nvPicPr>
          <p:cNvPr id="6" name="Picture 5">
            <a:extLst>
              <a:ext uri="{FF2B5EF4-FFF2-40B4-BE49-F238E27FC236}">
                <a16:creationId xmlns:a16="http://schemas.microsoft.com/office/drawing/2014/main" id="{D7303E9D-5C69-4695-A931-10838B8AD456}"/>
              </a:ext>
            </a:extLst>
          </p:cNvPr>
          <p:cNvPicPr>
            <a:picLocks noChangeAspect="1"/>
          </p:cNvPicPr>
          <p:nvPr/>
        </p:nvPicPr>
        <p:blipFill>
          <a:blip r:embed="rId5"/>
          <a:stretch>
            <a:fillRect/>
          </a:stretch>
        </p:blipFill>
        <p:spPr>
          <a:xfrm>
            <a:off x="1040801" y="1529805"/>
            <a:ext cx="911577" cy="883590"/>
          </a:xfrm>
          <a:prstGeom prst="rect">
            <a:avLst/>
          </a:prstGeom>
        </p:spPr>
      </p:pic>
      <p:pic>
        <p:nvPicPr>
          <p:cNvPr id="10" name="Picture 9">
            <a:extLst>
              <a:ext uri="{FF2B5EF4-FFF2-40B4-BE49-F238E27FC236}">
                <a16:creationId xmlns:a16="http://schemas.microsoft.com/office/drawing/2014/main" id="{A0163DC6-CC0A-409C-83AE-2F71F7EC632B}"/>
              </a:ext>
            </a:extLst>
          </p:cNvPr>
          <p:cNvPicPr>
            <a:picLocks noChangeAspect="1"/>
          </p:cNvPicPr>
          <p:nvPr/>
        </p:nvPicPr>
        <p:blipFill>
          <a:blip r:embed="rId5"/>
          <a:stretch>
            <a:fillRect/>
          </a:stretch>
        </p:blipFill>
        <p:spPr>
          <a:xfrm>
            <a:off x="1012474" y="2527623"/>
            <a:ext cx="911577" cy="883590"/>
          </a:xfrm>
          <a:prstGeom prst="rect">
            <a:avLst/>
          </a:prstGeom>
        </p:spPr>
      </p:pic>
      <p:pic>
        <p:nvPicPr>
          <p:cNvPr id="11" name="Picture 10">
            <a:extLst>
              <a:ext uri="{FF2B5EF4-FFF2-40B4-BE49-F238E27FC236}">
                <a16:creationId xmlns:a16="http://schemas.microsoft.com/office/drawing/2014/main" id="{BC6A096F-8EB1-48B2-8DAF-D98CED2C8C96}"/>
              </a:ext>
            </a:extLst>
          </p:cNvPr>
          <p:cNvPicPr>
            <a:picLocks noChangeAspect="1"/>
          </p:cNvPicPr>
          <p:nvPr/>
        </p:nvPicPr>
        <p:blipFill>
          <a:blip r:embed="rId5"/>
          <a:stretch>
            <a:fillRect/>
          </a:stretch>
        </p:blipFill>
        <p:spPr>
          <a:xfrm>
            <a:off x="2036749" y="1891754"/>
            <a:ext cx="911577" cy="883590"/>
          </a:xfrm>
          <a:prstGeom prst="rect">
            <a:avLst/>
          </a:prstGeom>
        </p:spPr>
      </p:pic>
      <p:pic>
        <p:nvPicPr>
          <p:cNvPr id="8" name="Picture 7">
            <a:extLst>
              <a:ext uri="{FF2B5EF4-FFF2-40B4-BE49-F238E27FC236}">
                <a16:creationId xmlns:a16="http://schemas.microsoft.com/office/drawing/2014/main" id="{F003FE1C-A426-4FF2-ADBC-6346F7EC5671}"/>
              </a:ext>
            </a:extLst>
          </p:cNvPr>
          <p:cNvPicPr>
            <a:picLocks noChangeAspect="1"/>
          </p:cNvPicPr>
          <p:nvPr/>
        </p:nvPicPr>
        <p:blipFill>
          <a:blip r:embed="rId6"/>
          <a:stretch>
            <a:fillRect/>
          </a:stretch>
        </p:blipFill>
        <p:spPr>
          <a:xfrm>
            <a:off x="2951149" y="3658474"/>
            <a:ext cx="2236671" cy="2460961"/>
          </a:xfrm>
          <a:prstGeom prst="rect">
            <a:avLst/>
          </a:prstGeom>
        </p:spPr>
      </p:pic>
      <p:pic>
        <p:nvPicPr>
          <p:cNvPr id="1026" name="Picture 2" descr="Image result for three coins">
            <a:extLst>
              <a:ext uri="{FF2B5EF4-FFF2-40B4-BE49-F238E27FC236}">
                <a16:creationId xmlns:a16="http://schemas.microsoft.com/office/drawing/2014/main" id="{53038DDB-E07F-4777-BDF6-971637E1BF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744" y="4069978"/>
            <a:ext cx="1532363"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ree straws">
            <a:extLst>
              <a:ext uri="{FF2B5EF4-FFF2-40B4-BE49-F238E27FC236}">
                <a16:creationId xmlns:a16="http://schemas.microsoft.com/office/drawing/2014/main" id="{0D83A546-8676-41BF-86EA-44E67E66D0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9370" y="140962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ree door number">
            <a:extLst>
              <a:ext uri="{FF2B5EF4-FFF2-40B4-BE49-F238E27FC236}">
                <a16:creationId xmlns:a16="http://schemas.microsoft.com/office/drawing/2014/main" id="{A9B70434-9C6D-4180-853A-AB6C921047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35876" y="151439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00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03EFF195-F38E-4897-A197-89E086D12D76}"/>
              </a:ext>
            </a:extLst>
          </p:cNvPr>
          <p:cNvSpPr/>
          <p:nvPr/>
        </p:nvSpPr>
        <p:spPr>
          <a:xfrm>
            <a:off x="9853127" y="185321"/>
            <a:ext cx="1920230" cy="523220"/>
          </a:xfrm>
          <a:prstGeom prst="rect">
            <a:avLst/>
          </a:prstGeom>
          <a:solidFill>
            <a:srgbClr val="FFC90D"/>
          </a:solidFill>
          <a:ln>
            <a:solidFill>
              <a:srgbClr val="FFC90D"/>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eaLnBrk="1" fontAlgn="auto" hangingPunct="1">
              <a:spcBef>
                <a:spcPts val="0"/>
              </a:spcBef>
              <a:spcAft>
                <a:spcPts val="0"/>
              </a:spcAft>
              <a:defRPr/>
            </a:pPr>
            <a:r>
              <a:rPr lang="en-GB" sz="2800" b="1" kern="0">
                <a:solidFill>
                  <a:schemeClr val="bg1"/>
                </a:solidFill>
                <a:latin typeface="Helvetica" panose="020B0604020202020204" pitchFamily="34" charset="0"/>
                <a:cs typeface="Helvetica" panose="020B0604020202020204" pitchFamily="34" charset="0"/>
              </a:rPr>
              <a:t>Reception</a:t>
            </a:r>
          </a:p>
        </p:txBody>
      </p:sp>
      <p:sp>
        <p:nvSpPr>
          <p:cNvPr id="81" name="Rectangle 80">
            <a:extLst>
              <a:ext uri="{FF2B5EF4-FFF2-40B4-BE49-F238E27FC236}">
                <a16:creationId xmlns:a16="http://schemas.microsoft.com/office/drawing/2014/main" id="{FD03A337-F337-4953-BB5D-B21F4976BA28}"/>
              </a:ext>
            </a:extLst>
          </p:cNvPr>
          <p:cNvSpPr/>
          <p:nvPr/>
        </p:nvSpPr>
        <p:spPr>
          <a:xfrm>
            <a:off x="9572806" y="708541"/>
            <a:ext cx="2200551" cy="647700"/>
          </a:xfrm>
          <a:prstGeom prst="rect">
            <a:avLst/>
          </a:prstGeom>
          <a:solidFill>
            <a:srgbClr val="0074AC"/>
          </a:solidFill>
          <a:ln>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2800"/>
              <a:t>Autumn Term</a:t>
            </a:r>
          </a:p>
        </p:txBody>
      </p:sp>
      <p:sp>
        <p:nvSpPr>
          <p:cNvPr id="5" name="TextBox 4">
            <a:extLst>
              <a:ext uri="{FF2B5EF4-FFF2-40B4-BE49-F238E27FC236}">
                <a16:creationId xmlns:a16="http://schemas.microsoft.com/office/drawing/2014/main" id="{F27A5C13-978B-417C-A66E-2C2AE764F805}"/>
              </a:ext>
            </a:extLst>
          </p:cNvPr>
          <p:cNvSpPr txBox="1"/>
          <p:nvPr/>
        </p:nvSpPr>
        <p:spPr>
          <a:xfrm>
            <a:off x="409104" y="312130"/>
            <a:ext cx="6404574" cy="584775"/>
          </a:xfrm>
          <a:prstGeom prst="rect">
            <a:avLst/>
          </a:prstGeom>
          <a:noFill/>
        </p:spPr>
        <p:txBody>
          <a:bodyPr wrap="none" rtlCol="0">
            <a:spAutoFit/>
          </a:bodyPr>
          <a:lstStyle/>
          <a:p>
            <a:r>
              <a:rPr lang="en-GB" sz="3200" b="1">
                <a:solidFill>
                  <a:schemeClr val="bg1"/>
                </a:solidFill>
              </a:rPr>
              <a:t>Creating a positive attitude to maths</a:t>
            </a:r>
          </a:p>
        </p:txBody>
      </p:sp>
      <p:sp>
        <p:nvSpPr>
          <p:cNvPr id="7" name="TextBox 6">
            <a:extLst>
              <a:ext uri="{FF2B5EF4-FFF2-40B4-BE49-F238E27FC236}">
                <a16:creationId xmlns:a16="http://schemas.microsoft.com/office/drawing/2014/main" id="{940333DC-824E-4FB5-BC8A-F27F68DE05EB}"/>
              </a:ext>
            </a:extLst>
          </p:cNvPr>
          <p:cNvSpPr txBox="1"/>
          <p:nvPr/>
        </p:nvSpPr>
        <p:spPr>
          <a:xfrm>
            <a:off x="1446361" y="1231761"/>
            <a:ext cx="8545088" cy="4549835"/>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a:t>Talk to your children about everyday maths</a:t>
            </a:r>
          </a:p>
          <a:p>
            <a:pPr marL="342900" indent="-342900">
              <a:lnSpc>
                <a:spcPct val="150000"/>
              </a:lnSpc>
              <a:buFont typeface="Wingdings" panose="05000000000000000000" pitchFamily="2" charset="2"/>
              <a:buChar char="ü"/>
            </a:pPr>
            <a:r>
              <a:rPr lang="en-GB" sz="2800"/>
              <a:t>Play games with them </a:t>
            </a:r>
          </a:p>
          <a:p>
            <a:pPr marL="342900" indent="-342900">
              <a:lnSpc>
                <a:spcPct val="150000"/>
              </a:lnSpc>
              <a:buFont typeface="Wingdings" panose="05000000000000000000" pitchFamily="2" charset="2"/>
              <a:buChar char="ü"/>
            </a:pPr>
            <a:r>
              <a:rPr lang="en-GB" sz="2800"/>
              <a:t>Value mistakes as learning opportunities</a:t>
            </a:r>
          </a:p>
          <a:p>
            <a:pPr marL="342900" indent="-342900">
              <a:lnSpc>
                <a:spcPct val="150000"/>
              </a:lnSpc>
              <a:buFont typeface="Wingdings" panose="05000000000000000000" pitchFamily="2" charset="2"/>
              <a:buChar char="ü"/>
            </a:pPr>
            <a:r>
              <a:rPr lang="en-GB" sz="2800"/>
              <a:t>Recognise that there is more than one way to work things out. </a:t>
            </a:r>
          </a:p>
          <a:p>
            <a:pPr marL="342900" indent="-342900">
              <a:lnSpc>
                <a:spcPct val="150000"/>
              </a:lnSpc>
              <a:buFont typeface="Wingdings" panose="05000000000000000000" pitchFamily="2" charset="2"/>
              <a:buChar char="ü"/>
            </a:pPr>
            <a:r>
              <a:rPr lang="en-GB" sz="2800"/>
              <a:t>Praise children for effort over outcome. </a:t>
            </a:r>
          </a:p>
          <a:p>
            <a:pPr marL="342900" indent="-342900">
              <a:lnSpc>
                <a:spcPct val="150000"/>
              </a:lnSpc>
              <a:buFont typeface="Wingdings" panose="05000000000000000000" pitchFamily="2" charset="2"/>
              <a:buChar char="ü"/>
            </a:pPr>
            <a:r>
              <a:rPr lang="en-GB" sz="2800"/>
              <a:t>Avoid saying things like “I’m useless at maths”. </a:t>
            </a:r>
          </a:p>
        </p:txBody>
      </p:sp>
    </p:spTree>
    <p:extLst>
      <p:ext uri="{BB962C8B-B14F-4D97-AF65-F5344CB8AC3E}">
        <p14:creationId xmlns:p14="http://schemas.microsoft.com/office/powerpoint/2010/main" val="116873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M">
      <a:dk1>
        <a:srgbClr val="000000"/>
      </a:dk1>
      <a:lt1>
        <a:sysClr val="window" lastClr="FFFFFF"/>
      </a:lt1>
      <a:dk2>
        <a:srgbClr val="44546A"/>
      </a:dk2>
      <a:lt2>
        <a:srgbClr val="E7E6E6"/>
      </a:lt2>
      <a:accent1>
        <a:srgbClr val="E40045"/>
      </a:accent1>
      <a:accent2>
        <a:srgbClr val="FFC90D"/>
      </a:accent2>
      <a:accent3>
        <a:srgbClr val="00CC00"/>
      </a:accent3>
      <a:accent4>
        <a:srgbClr val="8C01FF"/>
      </a:accent4>
      <a:accent5>
        <a:srgbClr val="0074AC"/>
      </a:accent5>
      <a:accent6>
        <a:srgbClr val="E6E6E6"/>
      </a:accent6>
      <a:hlink>
        <a:srgbClr val="3131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Ark_x0020_Department xmlns="9c6500c0-19b7-4dc1-a957-fb6bf8f5f2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0E96CC80EDF4AA310D34069281DD6" ma:contentTypeVersion="15" ma:contentTypeDescription="Create a new document." ma:contentTypeScope="" ma:versionID="f9d9bd38fadc9793f38a34e56a714090">
  <xsd:schema xmlns:xsd="http://www.w3.org/2001/XMLSchema" xmlns:xs="http://www.w3.org/2001/XMLSchema" xmlns:p="http://schemas.microsoft.com/office/2006/metadata/properties" xmlns:ns1="http://schemas.microsoft.com/sharepoint/v3" xmlns:ns2="9c6500c0-19b7-4dc1-a957-fb6bf8f5f217" xmlns:ns3="b64db6f3-d8b6-4520-ae13-60ac2c110106" xmlns:ns4="0c671e8b-c96d-4981-8e96-03675fda49b2" targetNamespace="http://schemas.microsoft.com/office/2006/metadata/properties" ma:root="true" ma:fieldsID="6781e918cba056f744705e78bbd4b1f5" ns1:_="" ns2:_="" ns3:_="" ns4:_="">
    <xsd:import namespace="http://schemas.microsoft.com/sharepoint/v3"/>
    <xsd:import namespace="9c6500c0-19b7-4dc1-a957-fb6bf8f5f217"/>
    <xsd:import namespace="b64db6f3-d8b6-4520-ae13-60ac2c110106"/>
    <xsd:import namespace="0c671e8b-c96d-4981-8e96-03675fda49b2"/>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1:_ip_UnifiedCompliancePolicyProperties" minOccurs="0"/>
                <xsd:element ref="ns1:_ip_UnifiedCompliancePolicyUIAction" minOccurs="0"/>
                <xsd:element ref="ns2:Ark_x0020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2"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71e8b-c96d-4981-8e96-03675fda49b2"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88459-1F94-4CAA-BC9B-7502A69FBE0D}">
  <ds:schemaRefs>
    <ds:schemaRef ds:uri="http://schemas.microsoft.com/sharepoint/v3/contenttype/forms"/>
  </ds:schemaRefs>
</ds:datastoreItem>
</file>

<file path=customXml/itemProps2.xml><?xml version="1.0" encoding="utf-8"?>
<ds:datastoreItem xmlns:ds="http://schemas.openxmlformats.org/officeDocument/2006/customXml" ds:itemID="{869F8AD6-5234-4B06-AD66-4747B44449DA}">
  <ds:schemaRefs>
    <ds:schemaRef ds:uri="http://schemas.microsoft.com/office/2006/metadata/properties"/>
    <ds:schemaRef ds:uri="http://schemas.microsoft.com/office/infopath/2007/PartnerControls"/>
    <ds:schemaRef ds:uri="http://schemas.microsoft.com/sharepoint/v3"/>
    <ds:schemaRef ds:uri="9c6500c0-19b7-4dc1-a957-fb6bf8f5f217"/>
  </ds:schemaRefs>
</ds:datastoreItem>
</file>

<file path=customXml/itemProps3.xml><?xml version="1.0" encoding="utf-8"?>
<ds:datastoreItem xmlns:ds="http://schemas.openxmlformats.org/officeDocument/2006/customXml" ds:itemID="{1208ACA5-789C-4801-ADF9-2AE7A68F98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0c671e8b-c96d-4981-8e96-03675fda4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1892</TotalTime>
  <Words>4586</Words>
  <Application>Microsoft Office PowerPoint</Application>
  <PresentationFormat>Widescreen</PresentationFormat>
  <Paragraphs>324</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Cambria Math</vt:lpstr>
      <vt:lpstr>Georgia</vt:lpstr>
      <vt:lpstr>Helvetica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Jones</dc:creator>
  <cp:lastModifiedBy>Kate Jones</cp:lastModifiedBy>
  <cp:revision>4</cp:revision>
  <dcterms:created xsi:type="dcterms:W3CDTF">2019-05-09T13:58:51Z</dcterms:created>
  <dcterms:modified xsi:type="dcterms:W3CDTF">2019-12-18T18:17:40Z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0x010100B7C0E96CC80EDF4AA310D34069281DD6</vt:lpwstr>
  </property>
</Properties>
</file>