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
  </p:notesMasterIdLst>
  <p:sldIdLst>
    <p:sldId id="256" r:id="rId5"/>
    <p:sldId id="258" r:id="rId6"/>
    <p:sldId id="259" r:id="rId7"/>
    <p:sldId id="260" r:id="rId8"/>
    <p:sldId id="261" r:id="rId9"/>
    <p:sldId id="257" r:id="rId10"/>
  </p:sldIdLst>
  <p:sldSz cx="6858000" cy="9906000" type="A4"/>
  <p:notesSz cx="6797675" cy="9982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kah Goh" initials="RG" lastIdx="3" clrIdx="0"/>
  <p:cmAuthor id="2" name="Kate Jones" initials="KJ"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3BC78C-E8EA-4ABE-954C-62181022DFC8}" v="1" dt="2019-09-16T10:09:28.7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Grid="0">
      <p:cViewPr>
        <p:scale>
          <a:sx n="75" d="100"/>
          <a:sy n="75" d="100"/>
        </p:scale>
        <p:origin x="1380" y="-1686"/>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Jones" userId="4a9fd575-894c-4f1c-886c-99f53615ea7e" providerId="ADAL" clId="{223BC78C-E8EA-4ABE-954C-62181022DFC8}"/>
    <pc:docChg chg="undo modSld">
      <pc:chgData name="Kate Jones" userId="4a9fd575-894c-4f1c-886c-99f53615ea7e" providerId="ADAL" clId="{223BC78C-E8EA-4ABE-954C-62181022DFC8}" dt="2019-09-16T10:10:36.935" v="12" actId="1076"/>
      <pc:docMkLst>
        <pc:docMk/>
      </pc:docMkLst>
      <pc:sldChg chg="modSp">
        <pc:chgData name="Kate Jones" userId="4a9fd575-894c-4f1c-886c-99f53615ea7e" providerId="ADAL" clId="{223BC78C-E8EA-4ABE-954C-62181022DFC8}" dt="2019-09-16T10:09:38.305" v="2" actId="1076"/>
        <pc:sldMkLst>
          <pc:docMk/>
          <pc:sldMk cId="3525544073" sldId="256"/>
        </pc:sldMkLst>
        <pc:spChg chg="mod">
          <ac:chgData name="Kate Jones" userId="4a9fd575-894c-4f1c-886c-99f53615ea7e" providerId="ADAL" clId="{223BC78C-E8EA-4ABE-954C-62181022DFC8}" dt="2019-09-16T10:09:38.305" v="2" actId="1076"/>
          <ac:spMkLst>
            <pc:docMk/>
            <pc:sldMk cId="3525544073" sldId="256"/>
            <ac:spMk id="2" creationId="{AE348776-CFF5-4BEA-ACB1-FC5EE0CE650E}"/>
          </ac:spMkLst>
        </pc:spChg>
        <pc:picChg chg="mod">
          <ac:chgData name="Kate Jones" userId="4a9fd575-894c-4f1c-886c-99f53615ea7e" providerId="ADAL" clId="{223BC78C-E8EA-4ABE-954C-62181022DFC8}" dt="2019-09-16T10:09:33.012" v="1" actId="1076"/>
          <ac:picMkLst>
            <pc:docMk/>
            <pc:sldMk cId="3525544073" sldId="256"/>
            <ac:picMk id="4" creationId="{70328E31-651A-408C-A6A7-D6400FE65A60}"/>
          </ac:picMkLst>
        </pc:picChg>
      </pc:sldChg>
      <pc:sldChg chg="modSp">
        <pc:chgData name="Kate Jones" userId="4a9fd575-894c-4f1c-886c-99f53615ea7e" providerId="ADAL" clId="{223BC78C-E8EA-4ABE-954C-62181022DFC8}" dt="2019-09-16T10:10:36.935" v="12" actId="1076"/>
        <pc:sldMkLst>
          <pc:docMk/>
          <pc:sldMk cId="419421475" sldId="257"/>
        </pc:sldMkLst>
        <pc:spChg chg="mod">
          <ac:chgData name="Kate Jones" userId="4a9fd575-894c-4f1c-886c-99f53615ea7e" providerId="ADAL" clId="{223BC78C-E8EA-4ABE-954C-62181022DFC8}" dt="2019-09-16T10:10:36.935" v="12" actId="1076"/>
          <ac:spMkLst>
            <pc:docMk/>
            <pc:sldMk cId="419421475" sldId="257"/>
            <ac:spMk id="2" creationId="{53138211-0114-4F7A-90E3-F9B4981BBFD4}"/>
          </ac:spMkLst>
        </pc:spChg>
      </pc:sldChg>
      <pc:sldChg chg="modSp">
        <pc:chgData name="Kate Jones" userId="4a9fd575-894c-4f1c-886c-99f53615ea7e" providerId="ADAL" clId="{223BC78C-E8EA-4ABE-954C-62181022DFC8}" dt="2019-09-16T10:09:50.627" v="4" actId="14100"/>
        <pc:sldMkLst>
          <pc:docMk/>
          <pc:sldMk cId="964281157" sldId="258"/>
        </pc:sldMkLst>
        <pc:spChg chg="mod">
          <ac:chgData name="Kate Jones" userId="4a9fd575-894c-4f1c-886c-99f53615ea7e" providerId="ADAL" clId="{223BC78C-E8EA-4ABE-954C-62181022DFC8}" dt="2019-09-16T10:09:47.541" v="3" actId="1076"/>
          <ac:spMkLst>
            <pc:docMk/>
            <pc:sldMk cId="964281157" sldId="258"/>
            <ac:spMk id="2" creationId="{7D542471-E339-4A13-8AAF-A03DA94215D1}"/>
          </ac:spMkLst>
        </pc:spChg>
        <pc:spChg chg="mod">
          <ac:chgData name="Kate Jones" userId="4a9fd575-894c-4f1c-886c-99f53615ea7e" providerId="ADAL" clId="{223BC78C-E8EA-4ABE-954C-62181022DFC8}" dt="2019-09-16T10:09:50.627" v="4" actId="14100"/>
          <ac:spMkLst>
            <pc:docMk/>
            <pc:sldMk cId="964281157" sldId="258"/>
            <ac:spMk id="38" creationId="{D236C40A-5D30-4E81-8C83-729154ECD4BC}"/>
          </ac:spMkLst>
        </pc:spChg>
      </pc:sldChg>
      <pc:sldChg chg="modSp">
        <pc:chgData name="Kate Jones" userId="4a9fd575-894c-4f1c-886c-99f53615ea7e" providerId="ADAL" clId="{223BC78C-E8EA-4ABE-954C-62181022DFC8}" dt="2019-09-16T10:10:04.945" v="7" actId="1076"/>
        <pc:sldMkLst>
          <pc:docMk/>
          <pc:sldMk cId="1905770559" sldId="259"/>
        </pc:sldMkLst>
        <pc:spChg chg="mod">
          <ac:chgData name="Kate Jones" userId="4a9fd575-894c-4f1c-886c-99f53615ea7e" providerId="ADAL" clId="{223BC78C-E8EA-4ABE-954C-62181022DFC8}" dt="2019-09-16T10:10:04.945" v="7" actId="1076"/>
          <ac:spMkLst>
            <pc:docMk/>
            <pc:sldMk cId="1905770559" sldId="259"/>
            <ac:spMk id="2" creationId="{6EC6FCC1-5FE1-4DED-AC16-35FDC8BC7D56}"/>
          </ac:spMkLst>
        </pc:spChg>
        <pc:spChg chg="mod">
          <ac:chgData name="Kate Jones" userId="4a9fd575-894c-4f1c-886c-99f53615ea7e" providerId="ADAL" clId="{223BC78C-E8EA-4ABE-954C-62181022DFC8}" dt="2019-09-16T10:10:00.062" v="6" actId="14100"/>
          <ac:spMkLst>
            <pc:docMk/>
            <pc:sldMk cId="1905770559" sldId="259"/>
            <ac:spMk id="31" creationId="{466FC625-8E93-4C21-BD2E-879CBEFCADA1}"/>
          </ac:spMkLst>
        </pc:spChg>
      </pc:sldChg>
      <pc:sldChg chg="modSp">
        <pc:chgData name="Kate Jones" userId="4a9fd575-894c-4f1c-886c-99f53615ea7e" providerId="ADAL" clId="{223BC78C-E8EA-4ABE-954C-62181022DFC8}" dt="2019-09-16T10:10:09.101" v="8" actId="1076"/>
        <pc:sldMkLst>
          <pc:docMk/>
          <pc:sldMk cId="800448885" sldId="260"/>
        </pc:sldMkLst>
        <pc:spChg chg="mod">
          <ac:chgData name="Kate Jones" userId="4a9fd575-894c-4f1c-886c-99f53615ea7e" providerId="ADAL" clId="{223BC78C-E8EA-4ABE-954C-62181022DFC8}" dt="2019-09-16T10:10:09.101" v="8" actId="1076"/>
          <ac:spMkLst>
            <pc:docMk/>
            <pc:sldMk cId="800448885" sldId="260"/>
            <ac:spMk id="2" creationId="{C1FED880-9A53-4B50-89E4-AB231BDE460A}"/>
          </ac:spMkLst>
        </pc:spChg>
      </pc:sldChg>
      <pc:sldChg chg="modSp">
        <pc:chgData name="Kate Jones" userId="4a9fd575-894c-4f1c-886c-99f53615ea7e" providerId="ADAL" clId="{223BC78C-E8EA-4ABE-954C-62181022DFC8}" dt="2019-09-16T10:10:29.972" v="11" actId="1076"/>
        <pc:sldMkLst>
          <pc:docMk/>
          <pc:sldMk cId="1767397705" sldId="261"/>
        </pc:sldMkLst>
        <pc:spChg chg="mod">
          <ac:chgData name="Kate Jones" userId="4a9fd575-894c-4f1c-886c-99f53615ea7e" providerId="ADAL" clId="{223BC78C-E8EA-4ABE-954C-62181022DFC8}" dt="2019-09-16T10:10:29.972" v="11" actId="1076"/>
          <ac:spMkLst>
            <pc:docMk/>
            <pc:sldMk cId="1767397705" sldId="261"/>
            <ac:spMk id="2" creationId="{5C5CE221-EA6A-461A-9784-6CC70FB67A8B}"/>
          </ac:spMkLst>
        </pc:spChg>
        <pc:spChg chg="mod">
          <ac:chgData name="Kate Jones" userId="4a9fd575-894c-4f1c-886c-99f53615ea7e" providerId="ADAL" clId="{223BC78C-E8EA-4ABE-954C-62181022DFC8}" dt="2019-09-16T10:10:23.659" v="10" actId="1076"/>
          <ac:spMkLst>
            <pc:docMk/>
            <pc:sldMk cId="1767397705" sldId="261"/>
            <ac:spMk id="11" creationId="{BEBE67F4-D73C-4821-9945-464F7E256448}"/>
          </ac:spMkLst>
        </pc:spChg>
      </pc:sldChg>
    </pc:docChg>
  </pc:docChgLst>
  <pc:docChgLst>
    <pc:chgData name="Kate Jones" userId="4a9fd575-894c-4f1c-886c-99f53615ea7e" providerId="ADAL" clId="{2466C0B7-9A0B-4572-BD9C-E1D5A6D5C230}"/>
    <pc:docChg chg="undo redo modSld">
      <pc:chgData name="Kate Jones" userId="4a9fd575-894c-4f1c-886c-99f53615ea7e" providerId="ADAL" clId="{2466C0B7-9A0B-4572-BD9C-E1D5A6D5C230}" dt="2019-09-09T13:55:45.663" v="69" actId="20577"/>
      <pc:docMkLst>
        <pc:docMk/>
      </pc:docMkLst>
      <pc:sldChg chg="modSp">
        <pc:chgData name="Kate Jones" userId="4a9fd575-894c-4f1c-886c-99f53615ea7e" providerId="ADAL" clId="{2466C0B7-9A0B-4572-BD9C-E1D5A6D5C230}" dt="2019-09-09T13:55:45.663" v="69" actId="20577"/>
        <pc:sldMkLst>
          <pc:docMk/>
          <pc:sldMk cId="419421475" sldId="257"/>
        </pc:sldMkLst>
        <pc:spChg chg="mod">
          <ac:chgData name="Kate Jones" userId="4a9fd575-894c-4f1c-886c-99f53615ea7e" providerId="ADAL" clId="{2466C0B7-9A0B-4572-BD9C-E1D5A6D5C230}" dt="2019-09-09T13:54:29.187" v="43" actId="20577"/>
          <ac:spMkLst>
            <pc:docMk/>
            <pc:sldMk cId="419421475" sldId="257"/>
            <ac:spMk id="31" creationId="{362D5608-2670-4BD7-8240-61AA3B9ADBBC}"/>
          </ac:spMkLst>
        </pc:spChg>
        <pc:spChg chg="mod">
          <ac:chgData name="Kate Jones" userId="4a9fd575-894c-4f1c-886c-99f53615ea7e" providerId="ADAL" clId="{2466C0B7-9A0B-4572-BD9C-E1D5A6D5C230}" dt="2019-09-09T13:55:45.663" v="69" actId="20577"/>
          <ac:spMkLst>
            <pc:docMk/>
            <pc:sldMk cId="419421475" sldId="257"/>
            <ac:spMk id="43" creationId="{8F50DDFC-7EF9-4B44-836D-1AA2A9573276}"/>
          </ac:spMkLst>
        </pc:spChg>
        <pc:spChg chg="mod">
          <ac:chgData name="Kate Jones" userId="4a9fd575-894c-4f1c-886c-99f53615ea7e" providerId="ADAL" clId="{2466C0B7-9A0B-4572-BD9C-E1D5A6D5C230}" dt="2019-09-09T13:55:16.530" v="65" actId="20577"/>
          <ac:spMkLst>
            <pc:docMk/>
            <pc:sldMk cId="419421475" sldId="257"/>
            <ac:spMk id="46" creationId="{D50A9501-526B-4467-928E-EA9F6B14DD25}"/>
          </ac:spMkLst>
        </pc:spChg>
      </pc:sldChg>
      <pc:sldChg chg="modSp">
        <pc:chgData name="Kate Jones" userId="4a9fd575-894c-4f1c-886c-99f53615ea7e" providerId="ADAL" clId="{2466C0B7-9A0B-4572-BD9C-E1D5A6D5C230}" dt="2019-09-06T13:21:16.120" v="42" actId="12"/>
        <pc:sldMkLst>
          <pc:docMk/>
          <pc:sldMk cId="1905770559" sldId="259"/>
        </pc:sldMkLst>
        <pc:spChg chg="mod">
          <ac:chgData name="Kate Jones" userId="4a9fd575-894c-4f1c-886c-99f53615ea7e" providerId="ADAL" clId="{2466C0B7-9A0B-4572-BD9C-E1D5A6D5C230}" dt="2019-09-06T13:21:16.120" v="42" actId="12"/>
          <ac:spMkLst>
            <pc:docMk/>
            <pc:sldMk cId="1905770559" sldId="259"/>
            <ac:spMk id="22" creationId="{ABE07CE3-7692-4ADE-BC42-781792357EDC}"/>
          </ac:spMkLst>
        </pc:spChg>
        <pc:spChg chg="mod">
          <ac:chgData name="Kate Jones" userId="4a9fd575-894c-4f1c-886c-99f53615ea7e" providerId="ADAL" clId="{2466C0B7-9A0B-4572-BD9C-E1D5A6D5C230}" dt="2019-08-27T09:30:34.012" v="39" actId="20577"/>
          <ac:spMkLst>
            <pc:docMk/>
            <pc:sldMk cId="1905770559" sldId="259"/>
            <ac:spMk id="23" creationId="{F38BC400-B4B5-47A9-BDFD-EF2A09103C76}"/>
          </ac:spMkLst>
        </pc:spChg>
        <pc:spChg chg="mod">
          <ac:chgData name="Kate Jones" userId="4a9fd575-894c-4f1c-886c-99f53615ea7e" providerId="ADAL" clId="{2466C0B7-9A0B-4572-BD9C-E1D5A6D5C230}" dt="2019-08-27T09:30:13.776" v="26" actId="20577"/>
          <ac:spMkLst>
            <pc:docMk/>
            <pc:sldMk cId="1905770559" sldId="259"/>
            <ac:spMk id="37" creationId="{BAF0DE17-0A6B-458F-B8B9-C9FD4C67AEBC}"/>
          </ac:spMkLst>
        </pc:spChg>
      </pc:sldChg>
      <pc:sldChg chg="modSp">
        <pc:chgData name="Kate Jones" userId="4a9fd575-894c-4f1c-886c-99f53615ea7e" providerId="ADAL" clId="{2466C0B7-9A0B-4572-BD9C-E1D5A6D5C230}" dt="2019-08-27T09:31:04.862" v="41" actId="14100"/>
        <pc:sldMkLst>
          <pc:docMk/>
          <pc:sldMk cId="1767397705" sldId="261"/>
        </pc:sldMkLst>
        <pc:spChg chg="mod">
          <ac:chgData name="Kate Jones" userId="4a9fd575-894c-4f1c-886c-99f53615ea7e" providerId="ADAL" clId="{2466C0B7-9A0B-4572-BD9C-E1D5A6D5C230}" dt="2019-08-27T09:30:54.228" v="40" actId="1582"/>
          <ac:spMkLst>
            <pc:docMk/>
            <pc:sldMk cId="1767397705" sldId="261"/>
            <ac:spMk id="11" creationId="{BEBE67F4-D73C-4821-9945-464F7E256448}"/>
          </ac:spMkLst>
        </pc:spChg>
        <pc:grpChg chg="mod">
          <ac:chgData name="Kate Jones" userId="4a9fd575-894c-4f1c-886c-99f53615ea7e" providerId="ADAL" clId="{2466C0B7-9A0B-4572-BD9C-E1D5A6D5C230}" dt="2019-08-27T09:31:04.862" v="41" actId="14100"/>
          <ac:grpSpMkLst>
            <pc:docMk/>
            <pc:sldMk cId="1767397705" sldId="261"/>
            <ac:grpSpMk id="8" creationId="{44627255-F75A-4A21-9B48-0DEAD5101C5B}"/>
          </ac:grpSpMkLst>
        </pc:grpChg>
      </pc:sldChg>
    </pc:docChg>
  </pc:docChgLst>
  <pc:docChgLst>
    <pc:chgData name="Kate Jones" userId="4a9fd575-894c-4f1c-886c-99f53615ea7e" providerId="ADAL" clId="{D1BD13F4-6612-4465-B037-ACD0F4518D75}"/>
    <pc:docChg chg="modSld">
      <pc:chgData name="Kate Jones" userId="4a9fd575-894c-4f1c-886c-99f53615ea7e" providerId="ADAL" clId="{D1BD13F4-6612-4465-B037-ACD0F4518D75}" dt="2019-09-12T09:46:27.478" v="6" actId="14100"/>
      <pc:docMkLst>
        <pc:docMk/>
      </pc:docMkLst>
      <pc:sldChg chg="modSp">
        <pc:chgData name="Kate Jones" userId="4a9fd575-894c-4f1c-886c-99f53615ea7e" providerId="ADAL" clId="{D1BD13F4-6612-4465-B037-ACD0F4518D75}" dt="2019-09-12T09:46:27.478" v="6" actId="14100"/>
        <pc:sldMkLst>
          <pc:docMk/>
          <pc:sldMk cId="964281157" sldId="258"/>
        </pc:sldMkLst>
        <pc:spChg chg="mod">
          <ac:chgData name="Kate Jones" userId="4a9fd575-894c-4f1c-886c-99f53615ea7e" providerId="ADAL" clId="{D1BD13F4-6612-4465-B037-ACD0F4518D75}" dt="2019-09-12T09:46:27.478" v="6" actId="14100"/>
          <ac:spMkLst>
            <pc:docMk/>
            <pc:sldMk cId="964281157" sldId="258"/>
            <ac:spMk id="36" creationId="{2B905A2A-3B2C-491B-AEFB-EF62EA1F65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500063"/>
          </a:xfrm>
          <a:prstGeom prst="rect">
            <a:avLst/>
          </a:prstGeom>
        </p:spPr>
        <p:txBody>
          <a:bodyPr vert="horz" lIns="91440" tIns="45720" rIns="91440" bIns="45720" rtlCol="0"/>
          <a:lstStyle>
            <a:lvl1pPr algn="r">
              <a:defRPr sz="1200"/>
            </a:lvl1pPr>
          </a:lstStyle>
          <a:p>
            <a:fld id="{D7010FBC-F99F-46A9-BE13-F5A7D5B3FA95}" type="datetimeFigureOut">
              <a:rPr lang="en-GB" smtClean="0"/>
              <a:t>16/09/2019</a:t>
            </a:fld>
            <a:endParaRPr lang="en-GB"/>
          </a:p>
        </p:txBody>
      </p:sp>
      <p:sp>
        <p:nvSpPr>
          <p:cNvPr id="4" name="Slide Image Placeholder 3"/>
          <p:cNvSpPr>
            <a:spLocks noGrp="1" noRot="1" noChangeAspect="1"/>
          </p:cNvSpPr>
          <p:nvPr>
            <p:ph type="sldImg" idx="2"/>
          </p:nvPr>
        </p:nvSpPr>
        <p:spPr>
          <a:xfrm>
            <a:off x="2232025" y="1247775"/>
            <a:ext cx="2333625" cy="33686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803775"/>
            <a:ext cx="5438775" cy="3930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82138"/>
            <a:ext cx="2946400" cy="50006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82138"/>
            <a:ext cx="2946400" cy="500062"/>
          </a:xfrm>
          <a:prstGeom prst="rect">
            <a:avLst/>
          </a:prstGeom>
        </p:spPr>
        <p:txBody>
          <a:bodyPr vert="horz" lIns="91440" tIns="45720" rIns="91440" bIns="45720" rtlCol="0" anchor="b"/>
          <a:lstStyle>
            <a:lvl1pPr algn="r">
              <a:defRPr sz="1200"/>
            </a:lvl1pPr>
          </a:lstStyle>
          <a:p>
            <a:fld id="{2DEB072A-566C-4ACA-B837-7543F35F5F47}" type="slidenum">
              <a:rPr lang="en-GB" smtClean="0"/>
              <a:t>‹#›</a:t>
            </a:fld>
            <a:endParaRPr lang="en-GB"/>
          </a:p>
        </p:txBody>
      </p:sp>
    </p:spTree>
    <p:extLst>
      <p:ext uri="{BB962C8B-B14F-4D97-AF65-F5344CB8AC3E}">
        <p14:creationId xmlns:p14="http://schemas.microsoft.com/office/powerpoint/2010/main" val="619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EB29580-B104-4617-B381-D837C86D8A68}" type="datetime1">
              <a:rPr lang="en-GB" smtClean="0"/>
              <a:t>16/09/2019</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2794260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258A8A-C6D2-4B83-AE5F-842D745D415B}" type="datetime1">
              <a:rPr lang="en-GB" smtClean="0"/>
              <a:t>16/09/2019</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00694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AEAB5-64C8-4297-8BF5-117FDD0730B2}" type="datetime1">
              <a:rPr lang="en-GB" smtClean="0"/>
              <a:t>16/09/2019</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5095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CA0984-621E-4DCD-BF3E-B7CFF4A37A63}" type="datetime1">
              <a:rPr lang="en-GB" smtClean="0"/>
              <a:t>16/09/2019</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50226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D079FA-0A05-40B8-AE19-E84C20C1BF57}" type="datetime1">
              <a:rPr lang="en-GB" smtClean="0"/>
              <a:t>16/09/2019</a:t>
            </a:fld>
            <a:endParaRPr lang="en-GB"/>
          </a:p>
        </p:txBody>
      </p:sp>
      <p:sp>
        <p:nvSpPr>
          <p:cNvPr id="5" name="Footer Placeholder 4"/>
          <p:cNvSpPr>
            <a:spLocks noGrp="1"/>
          </p:cNvSpPr>
          <p:nvPr>
            <p:ph type="ftr" sz="quarter" idx="11"/>
          </p:nvPr>
        </p:nvSpPr>
        <p:spPr/>
        <p:txBody>
          <a:bodyPr/>
          <a:lstStyle/>
          <a:p>
            <a:r>
              <a:rPr lang="en-GB"/>
              <a:t>Copyright © 2019 Mathematics Mastery. </a:t>
            </a:r>
          </a:p>
        </p:txBody>
      </p:sp>
      <p:sp>
        <p:nvSpPr>
          <p:cNvPr id="6" name="Slide Number Placeholder 5"/>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355089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E4EDC4-E89A-4DA0-97EC-5B36A02ED8D6}" type="datetime1">
              <a:rPr lang="en-GB" smtClean="0"/>
              <a:t>16/09/2019</a:t>
            </a:fld>
            <a:endParaRPr lang="en-GB"/>
          </a:p>
        </p:txBody>
      </p:sp>
      <p:sp>
        <p:nvSpPr>
          <p:cNvPr id="6" name="Footer Placeholder 5"/>
          <p:cNvSpPr>
            <a:spLocks noGrp="1"/>
          </p:cNvSpPr>
          <p:nvPr>
            <p:ph type="ftr" sz="quarter" idx="11"/>
          </p:nvPr>
        </p:nvSpPr>
        <p:spPr/>
        <p:txBody>
          <a:bodyPr/>
          <a:lstStyle/>
          <a:p>
            <a:r>
              <a:rPr lang="en-GB"/>
              <a:t>Copyright © 2019 Mathematics Mastery. </a:t>
            </a:r>
          </a:p>
        </p:txBody>
      </p:sp>
      <p:sp>
        <p:nvSpPr>
          <p:cNvPr id="7" name="Slide Number Placeholder 6"/>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286614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D534C1-94F5-4E92-A922-9E3B4DDE6A11}" type="datetime1">
              <a:rPr lang="en-GB" smtClean="0"/>
              <a:t>16/09/2019</a:t>
            </a:fld>
            <a:endParaRPr lang="en-GB"/>
          </a:p>
        </p:txBody>
      </p:sp>
      <p:sp>
        <p:nvSpPr>
          <p:cNvPr id="8" name="Footer Placeholder 7"/>
          <p:cNvSpPr>
            <a:spLocks noGrp="1"/>
          </p:cNvSpPr>
          <p:nvPr>
            <p:ph type="ftr" sz="quarter" idx="11"/>
          </p:nvPr>
        </p:nvSpPr>
        <p:spPr/>
        <p:txBody>
          <a:bodyPr/>
          <a:lstStyle/>
          <a:p>
            <a:r>
              <a:rPr lang="en-GB"/>
              <a:t>Copyright © 2019 Mathematics Mastery. </a:t>
            </a:r>
          </a:p>
        </p:txBody>
      </p:sp>
      <p:sp>
        <p:nvSpPr>
          <p:cNvPr id="9" name="Slide Number Placeholder 8"/>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114899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04876D-0BE7-41B4-878E-AF85DDA4865C}" type="datetime1">
              <a:rPr lang="en-GB" smtClean="0"/>
              <a:t>16/09/2019</a:t>
            </a:fld>
            <a:endParaRPr lang="en-GB"/>
          </a:p>
        </p:txBody>
      </p:sp>
      <p:sp>
        <p:nvSpPr>
          <p:cNvPr id="4" name="Footer Placeholder 3"/>
          <p:cNvSpPr>
            <a:spLocks noGrp="1"/>
          </p:cNvSpPr>
          <p:nvPr>
            <p:ph type="ftr" sz="quarter" idx="11"/>
          </p:nvPr>
        </p:nvSpPr>
        <p:spPr/>
        <p:txBody>
          <a:bodyPr/>
          <a:lstStyle/>
          <a:p>
            <a:r>
              <a:rPr lang="en-GB"/>
              <a:t>Copyright © 2019 Mathematics Mastery. </a:t>
            </a:r>
          </a:p>
        </p:txBody>
      </p:sp>
      <p:sp>
        <p:nvSpPr>
          <p:cNvPr id="5" name="Slide Number Placeholder 4"/>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39737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70C1A-ED32-42DC-B18F-5DCC021EE6E8}" type="datetime1">
              <a:rPr lang="en-GB" smtClean="0"/>
              <a:t>16/09/2019</a:t>
            </a:fld>
            <a:endParaRPr lang="en-GB"/>
          </a:p>
        </p:txBody>
      </p:sp>
      <p:sp>
        <p:nvSpPr>
          <p:cNvPr id="3" name="Footer Placeholder 2"/>
          <p:cNvSpPr>
            <a:spLocks noGrp="1"/>
          </p:cNvSpPr>
          <p:nvPr>
            <p:ph type="ftr" sz="quarter" idx="11"/>
          </p:nvPr>
        </p:nvSpPr>
        <p:spPr/>
        <p:txBody>
          <a:bodyPr/>
          <a:lstStyle/>
          <a:p>
            <a:r>
              <a:rPr lang="en-GB"/>
              <a:t>Copyright © 2019 Mathematics Mastery. </a:t>
            </a:r>
          </a:p>
        </p:txBody>
      </p:sp>
      <p:sp>
        <p:nvSpPr>
          <p:cNvPr id="4" name="Slide Number Placeholder 3"/>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211481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B3CDA8F-100A-4BE3-9649-FF89D29972E0}" type="datetime1">
              <a:rPr lang="en-GB" smtClean="0"/>
              <a:t>16/09/2019</a:t>
            </a:fld>
            <a:endParaRPr lang="en-GB"/>
          </a:p>
        </p:txBody>
      </p:sp>
      <p:sp>
        <p:nvSpPr>
          <p:cNvPr id="6" name="Footer Placeholder 5"/>
          <p:cNvSpPr>
            <a:spLocks noGrp="1"/>
          </p:cNvSpPr>
          <p:nvPr>
            <p:ph type="ftr" sz="quarter" idx="11"/>
          </p:nvPr>
        </p:nvSpPr>
        <p:spPr/>
        <p:txBody>
          <a:bodyPr/>
          <a:lstStyle/>
          <a:p>
            <a:r>
              <a:rPr lang="en-GB"/>
              <a:t>Copyright © 2019 Mathematics Mastery. </a:t>
            </a:r>
          </a:p>
        </p:txBody>
      </p:sp>
      <p:sp>
        <p:nvSpPr>
          <p:cNvPr id="7" name="Slide Number Placeholder 6"/>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418746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274003F-E6FD-41B9-A2CF-C8BE0355A87A}" type="datetime1">
              <a:rPr lang="en-GB" smtClean="0"/>
              <a:t>16/09/2019</a:t>
            </a:fld>
            <a:endParaRPr lang="en-GB"/>
          </a:p>
        </p:txBody>
      </p:sp>
      <p:sp>
        <p:nvSpPr>
          <p:cNvPr id="6" name="Footer Placeholder 5"/>
          <p:cNvSpPr>
            <a:spLocks noGrp="1"/>
          </p:cNvSpPr>
          <p:nvPr>
            <p:ph type="ftr" sz="quarter" idx="11"/>
          </p:nvPr>
        </p:nvSpPr>
        <p:spPr/>
        <p:txBody>
          <a:bodyPr/>
          <a:lstStyle/>
          <a:p>
            <a:r>
              <a:rPr lang="en-GB"/>
              <a:t>Copyright © 2019 Mathematics Mastery. </a:t>
            </a:r>
          </a:p>
        </p:txBody>
      </p:sp>
      <p:sp>
        <p:nvSpPr>
          <p:cNvPr id="7" name="Slide Number Placeholder 6"/>
          <p:cNvSpPr>
            <a:spLocks noGrp="1"/>
          </p:cNvSpPr>
          <p:nvPr>
            <p:ph type="sldNum" sz="quarter" idx="12"/>
          </p:nvPr>
        </p:nvSpPr>
        <p:spPr/>
        <p:txBody>
          <a:bodyPr/>
          <a:lstStyle/>
          <a:p>
            <a:fld id="{BBD657AA-A2D0-47BA-9A6B-1E8C8328D798}" type="slidenum">
              <a:rPr lang="en-GB" smtClean="0"/>
              <a:t>‹#›</a:t>
            </a:fld>
            <a:endParaRPr lang="en-GB"/>
          </a:p>
        </p:txBody>
      </p:sp>
    </p:spTree>
    <p:extLst>
      <p:ext uri="{BB962C8B-B14F-4D97-AF65-F5344CB8AC3E}">
        <p14:creationId xmlns:p14="http://schemas.microsoft.com/office/powerpoint/2010/main" val="357970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8EB0CD-6643-486A-9650-A2FBE05530AC}" type="datetime1">
              <a:rPr lang="en-GB" smtClean="0"/>
              <a:t>16/09/2019</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Copyright © 2019 Mathematics Mastery. </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BD657AA-A2D0-47BA-9A6B-1E8C8328D798}" type="slidenum">
              <a:rPr lang="en-GB" smtClean="0"/>
              <a:t>‹#›</a:t>
            </a:fld>
            <a:endParaRPr lang="en-GB"/>
          </a:p>
        </p:txBody>
      </p:sp>
    </p:spTree>
    <p:extLst>
      <p:ext uri="{BB962C8B-B14F-4D97-AF65-F5344CB8AC3E}">
        <p14:creationId xmlns:p14="http://schemas.microsoft.com/office/powerpoint/2010/main" val="1639852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random.org/dice/?num=2"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28E31-651A-408C-A6A7-D6400FE65A60}"/>
              </a:ext>
            </a:extLst>
          </p:cNvPr>
          <p:cNvPicPr>
            <a:picLocks noChangeAspect="1"/>
          </p:cNvPicPr>
          <p:nvPr/>
        </p:nvPicPr>
        <p:blipFill>
          <a:blip r:embed="rId2"/>
          <a:stretch>
            <a:fillRect/>
          </a:stretch>
        </p:blipFill>
        <p:spPr>
          <a:xfrm>
            <a:off x="0" y="7083307"/>
            <a:ext cx="4401693" cy="2822693"/>
          </a:xfrm>
          <a:prstGeom prst="rect">
            <a:avLst/>
          </a:prstGeom>
        </p:spPr>
      </p:pic>
      <p:grpSp>
        <p:nvGrpSpPr>
          <p:cNvPr id="5" name="Group 4">
            <a:extLst>
              <a:ext uri="{FF2B5EF4-FFF2-40B4-BE49-F238E27FC236}">
                <a16:creationId xmlns:a16="http://schemas.microsoft.com/office/drawing/2014/main" id="{CFCBFE2C-BDA2-4926-97B3-8AEF5C3990F6}"/>
              </a:ext>
            </a:extLst>
          </p:cNvPr>
          <p:cNvGrpSpPr>
            <a:grpSpLocks/>
          </p:cNvGrpSpPr>
          <p:nvPr/>
        </p:nvGrpSpPr>
        <p:grpSpPr bwMode="auto">
          <a:xfrm>
            <a:off x="231499" y="1366915"/>
            <a:ext cx="6395002" cy="1472413"/>
            <a:chOff x="392933" y="77199"/>
            <a:chExt cx="6400258" cy="1597169"/>
          </a:xfrm>
        </p:grpSpPr>
        <p:sp>
          <p:nvSpPr>
            <p:cNvPr id="6" name="Rectangle 5">
              <a:extLst>
                <a:ext uri="{FF2B5EF4-FFF2-40B4-BE49-F238E27FC236}">
                  <a16:creationId xmlns:a16="http://schemas.microsoft.com/office/drawing/2014/main" id="{BA5D3A45-D414-4A41-AAC4-FA9E086898EF}"/>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BA1A0EE-3433-41A3-921E-14DC017AFD14}"/>
                </a:ext>
              </a:extLst>
            </p:cNvPr>
            <p:cNvSpPr>
              <a:spLocks noChangeArrowheads="1"/>
            </p:cNvSpPr>
            <p:nvPr/>
          </p:nvSpPr>
          <p:spPr bwMode="auto">
            <a:xfrm>
              <a:off x="392933" y="687341"/>
              <a:ext cx="5430428" cy="83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400" b="1" dirty="0">
                  <a:solidFill>
                    <a:schemeClr val="bg1"/>
                  </a:solidFill>
                  <a:latin typeface="Arial" panose="020B0604020202020204" pitchFamily="34" charset="0"/>
                  <a:cs typeface="Arial" panose="020B0604020202020204" pitchFamily="34" charset="0"/>
                </a:rPr>
                <a:t>Parent Maths Pack</a:t>
              </a:r>
            </a:p>
          </p:txBody>
        </p:sp>
        <p:sp>
          <p:nvSpPr>
            <p:cNvPr id="8" name="Oval 7">
              <a:extLst>
                <a:ext uri="{FF2B5EF4-FFF2-40B4-BE49-F238E27FC236}">
                  <a16:creationId xmlns:a16="http://schemas.microsoft.com/office/drawing/2014/main" id="{55509E95-56AB-44AA-886F-2BC69C5C855F}"/>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a:latin typeface="Arial" panose="020B0604020202020204" pitchFamily="34" charset="0"/>
                <a:cs typeface="Arial" panose="020B0604020202020204" pitchFamily="34" charset="0"/>
              </a:endParaRPr>
            </a:p>
          </p:txBody>
        </p:sp>
      </p:grpSp>
      <p:sp>
        <p:nvSpPr>
          <p:cNvPr id="9" name="Rectangle 8">
            <a:extLst>
              <a:ext uri="{FF2B5EF4-FFF2-40B4-BE49-F238E27FC236}">
                <a16:creationId xmlns:a16="http://schemas.microsoft.com/office/drawing/2014/main" id="{9AD95D34-A276-453F-A985-A1FD85663E82}"/>
              </a:ext>
            </a:extLst>
          </p:cNvPr>
          <p:cNvSpPr/>
          <p:nvPr/>
        </p:nvSpPr>
        <p:spPr>
          <a:xfrm>
            <a:off x="234834" y="205203"/>
            <a:ext cx="2974192"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4400" b="1" kern="0" dirty="0">
                <a:solidFill>
                  <a:schemeClr val="bg1"/>
                </a:solidFill>
                <a:latin typeface="Arial" panose="020B0604020202020204" pitchFamily="34" charset="0"/>
                <a:cs typeface="Arial" panose="020B0604020202020204" pitchFamily="34" charset="0"/>
              </a:rPr>
              <a:t>Year 2</a:t>
            </a:r>
          </a:p>
        </p:txBody>
      </p:sp>
      <p:sp>
        <p:nvSpPr>
          <p:cNvPr id="10" name="Rectangle 9">
            <a:extLst>
              <a:ext uri="{FF2B5EF4-FFF2-40B4-BE49-F238E27FC236}">
                <a16:creationId xmlns:a16="http://schemas.microsoft.com/office/drawing/2014/main" id="{0D46E391-06A5-44C0-AEAF-60A61C29800D}"/>
              </a:ext>
            </a:extLst>
          </p:cNvPr>
          <p:cNvSpPr/>
          <p:nvPr/>
        </p:nvSpPr>
        <p:spPr>
          <a:xfrm>
            <a:off x="1619974" y="939638"/>
            <a:ext cx="2781719"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Autumn Term</a:t>
            </a:r>
          </a:p>
        </p:txBody>
      </p:sp>
      <p:sp>
        <p:nvSpPr>
          <p:cNvPr id="11" name="Rectangle 10">
            <a:extLst>
              <a:ext uri="{FF2B5EF4-FFF2-40B4-BE49-F238E27FC236}">
                <a16:creationId xmlns:a16="http://schemas.microsoft.com/office/drawing/2014/main" id="{3F6A7C65-B36D-4AA9-A8CB-F69C6867C970}"/>
              </a:ext>
            </a:extLst>
          </p:cNvPr>
          <p:cNvSpPr/>
          <p:nvPr/>
        </p:nvSpPr>
        <p:spPr>
          <a:xfrm>
            <a:off x="303051" y="3222532"/>
            <a:ext cx="6279171" cy="367665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Focus: Addition and Subtraction</a:t>
            </a:r>
          </a:p>
          <a:p>
            <a:pPr algn="ctr"/>
            <a:endParaRPr lang="en-GB" sz="2400" dirty="0">
              <a:solidFill>
                <a:schemeClr val="tx1"/>
              </a:solidFill>
              <a:latin typeface="Arial" panose="020B0604020202020204" pitchFamily="34" charset="0"/>
              <a:cs typeface="Arial" panose="020B0604020202020204" pitchFamily="34" charset="0"/>
            </a:endParaRPr>
          </a:p>
          <a:p>
            <a:pPr algn="ctr"/>
            <a:r>
              <a:rPr lang="en-GB" sz="2000" dirty="0">
                <a:solidFill>
                  <a:schemeClr val="tx1"/>
                </a:solidFill>
                <a:latin typeface="Arial" panose="020B0604020202020204" pitchFamily="34" charset="0"/>
                <a:cs typeface="Arial" panose="020B0604020202020204" pitchFamily="34" charset="0"/>
              </a:rPr>
              <a:t>This pack includes:</a:t>
            </a:r>
          </a:p>
          <a:p>
            <a:pPr algn="ctr"/>
            <a:endParaRPr lang="en-GB" sz="2000" dirty="0">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An overview of Mathematics Mastery</a:t>
            </a:r>
          </a:p>
          <a:p>
            <a:pPr marL="285750" indent="-285750" algn="ct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Key vocabulary </a:t>
            </a:r>
          </a:p>
          <a:p>
            <a:pPr marL="285750" indent="-285750" algn="ct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Key representations for addition and subtraction</a:t>
            </a:r>
          </a:p>
          <a:p>
            <a:pPr marL="285750" indent="-285750" algn="ct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Big Pictures</a:t>
            </a:r>
          </a:p>
          <a:p>
            <a:pPr marL="285750" indent="-285750" algn="ct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Addition and subtraction games to play at home</a:t>
            </a:r>
          </a:p>
          <a:p>
            <a:pPr marL="285750" indent="-285750" algn="ctr">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1875F66D-ADF4-4A1D-8654-5A25B7FC7C6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0451" y="7887383"/>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AE348776-CFF5-4BEA-ACB1-FC5EE0CE650E}"/>
              </a:ext>
            </a:extLst>
          </p:cNvPr>
          <p:cNvSpPr>
            <a:spLocks noGrp="1"/>
          </p:cNvSpPr>
          <p:nvPr>
            <p:ph type="ftr" sz="quarter" idx="11"/>
          </p:nvPr>
        </p:nvSpPr>
        <p:spPr>
          <a:xfrm>
            <a:off x="4390427" y="9280219"/>
            <a:ext cx="2314575" cy="527403"/>
          </a:xfrm>
        </p:spPr>
        <p:txBody>
          <a:bodyPr/>
          <a:lstStyle/>
          <a:p>
            <a:r>
              <a:rPr lang="en-GB" dirty="0"/>
              <a:t>Copyright © 2019 Mathematics Mastery. </a:t>
            </a:r>
          </a:p>
        </p:txBody>
      </p:sp>
    </p:spTree>
    <p:extLst>
      <p:ext uri="{BB962C8B-B14F-4D97-AF65-F5344CB8AC3E}">
        <p14:creationId xmlns:p14="http://schemas.microsoft.com/office/powerpoint/2010/main" val="352554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2">
            <a:extLst>
              <a:ext uri="{FF2B5EF4-FFF2-40B4-BE49-F238E27FC236}">
                <a16:creationId xmlns:a16="http://schemas.microsoft.com/office/drawing/2014/main" id="{74DF59A9-4DC6-4FA8-979B-755FB830EF34}"/>
              </a:ext>
            </a:extLst>
          </p:cNvPr>
          <p:cNvSpPr/>
          <p:nvPr/>
        </p:nvSpPr>
        <p:spPr>
          <a:xfrm>
            <a:off x="2738092" y="2917903"/>
            <a:ext cx="1565672" cy="1350169"/>
          </a:xfrm>
          <a:prstGeom prst="triangle">
            <a:avLst/>
          </a:prstGeom>
          <a:solidFill>
            <a:srgbClr val="0074AC"/>
          </a:solidFill>
          <a:ln w="25400" cap="flat" cmpd="sng" algn="ctr">
            <a:noFill/>
            <a:prstDash val="solid"/>
          </a:ln>
          <a:effectLst/>
        </p:spPr>
        <p:txBody>
          <a:bodyPr anchor="ctr"/>
          <a:lstStyle/>
          <a:p>
            <a:pPr defTabSz="685800">
              <a:defRPr/>
            </a:pPr>
            <a:endParaRPr lang="en-GB" sz="900" b="1" kern="0">
              <a:solidFill>
                <a:prstClr val="black"/>
              </a:solidFill>
              <a:latin typeface="Helvetica" panose="020B0604020202020204" pitchFamily="34" charset="0"/>
            </a:endParaRPr>
          </a:p>
        </p:txBody>
      </p:sp>
      <p:sp>
        <p:nvSpPr>
          <p:cNvPr id="10" name="Isosceles Triangle 3">
            <a:extLst>
              <a:ext uri="{FF2B5EF4-FFF2-40B4-BE49-F238E27FC236}">
                <a16:creationId xmlns:a16="http://schemas.microsoft.com/office/drawing/2014/main" id="{60198415-C206-4C97-8086-9DACC439F5B6}"/>
              </a:ext>
            </a:extLst>
          </p:cNvPr>
          <p:cNvSpPr/>
          <p:nvPr/>
        </p:nvSpPr>
        <p:spPr>
          <a:xfrm>
            <a:off x="3602486" y="4446665"/>
            <a:ext cx="1565672" cy="1350169"/>
          </a:xfrm>
          <a:prstGeom prst="triangle">
            <a:avLst/>
          </a:prstGeom>
          <a:solidFill>
            <a:srgbClr val="7344A3"/>
          </a:solidFill>
          <a:ln w="25400" cap="flat" cmpd="sng" algn="ctr">
            <a:noFill/>
            <a:prstDash val="solid"/>
          </a:ln>
          <a:effectLst/>
        </p:spPr>
        <p:txBody>
          <a:bodyPr anchor="ctr"/>
          <a:lstStyle/>
          <a:p>
            <a:pPr defTabSz="685800">
              <a:defRPr/>
            </a:pPr>
            <a:endParaRPr lang="en-GB" sz="900" b="1" kern="0">
              <a:solidFill>
                <a:prstClr val="black"/>
              </a:solidFill>
              <a:latin typeface="Helvetica" panose="020B0604020202020204" pitchFamily="34" charset="0"/>
              <a:cs typeface="Helvetica" panose="020B0604020202020204" pitchFamily="34" charset="0"/>
            </a:endParaRPr>
          </a:p>
        </p:txBody>
      </p:sp>
      <p:sp>
        <p:nvSpPr>
          <p:cNvPr id="11" name="Isosceles Triangle 4">
            <a:extLst>
              <a:ext uri="{FF2B5EF4-FFF2-40B4-BE49-F238E27FC236}">
                <a16:creationId xmlns:a16="http://schemas.microsoft.com/office/drawing/2014/main" id="{69FA27E1-419B-4B76-8C81-9EFAE2B7604E}"/>
              </a:ext>
            </a:extLst>
          </p:cNvPr>
          <p:cNvSpPr/>
          <p:nvPr/>
        </p:nvSpPr>
        <p:spPr>
          <a:xfrm rot="10800000">
            <a:off x="2738092" y="4368084"/>
            <a:ext cx="1565672" cy="1350169"/>
          </a:xfrm>
          <a:prstGeom prst="triangle">
            <a:avLst/>
          </a:prstGeom>
          <a:solidFill>
            <a:srgbClr val="E40045"/>
          </a:solidFill>
          <a:ln w="25400" cap="flat" cmpd="sng" algn="ctr">
            <a:noFill/>
            <a:prstDash val="solid"/>
          </a:ln>
          <a:effectLst/>
        </p:spPr>
        <p:txBody>
          <a:bodyPr anchor="ctr"/>
          <a:lstStyle/>
          <a:p>
            <a:pPr defTabSz="685800">
              <a:defRPr/>
            </a:pPr>
            <a:endParaRPr lang="en-GB" sz="900" b="1" kern="0">
              <a:solidFill>
                <a:prstClr val="black"/>
              </a:solidFill>
              <a:latin typeface="Helvetica" panose="020B0604020202020204" pitchFamily="34" charset="0"/>
              <a:cs typeface="Helvetica" panose="020B0604020202020204" pitchFamily="34" charset="0"/>
            </a:endParaRPr>
          </a:p>
        </p:txBody>
      </p:sp>
      <p:sp>
        <p:nvSpPr>
          <p:cNvPr id="12" name="Isosceles Triangle 5">
            <a:extLst>
              <a:ext uri="{FF2B5EF4-FFF2-40B4-BE49-F238E27FC236}">
                <a16:creationId xmlns:a16="http://schemas.microsoft.com/office/drawing/2014/main" id="{4F0A2263-69D2-4654-B018-F26B6BF7C6C7}"/>
              </a:ext>
            </a:extLst>
          </p:cNvPr>
          <p:cNvSpPr/>
          <p:nvPr/>
        </p:nvSpPr>
        <p:spPr>
          <a:xfrm>
            <a:off x="1873698" y="4446665"/>
            <a:ext cx="1566863" cy="1350169"/>
          </a:xfrm>
          <a:prstGeom prst="triangle">
            <a:avLst/>
          </a:prstGeom>
          <a:solidFill>
            <a:srgbClr val="FF8C00"/>
          </a:solidFill>
          <a:ln w="25400" cap="flat" cmpd="sng" algn="ctr">
            <a:noFill/>
            <a:prstDash val="solid"/>
          </a:ln>
          <a:effectLst/>
        </p:spPr>
        <p:txBody>
          <a:bodyPr anchor="ctr"/>
          <a:lstStyle/>
          <a:p>
            <a:pPr defTabSz="685800">
              <a:defRPr/>
            </a:pPr>
            <a:endParaRPr lang="en-GB" sz="900" b="1" kern="0">
              <a:solidFill>
                <a:prstClr val="black"/>
              </a:solidFill>
              <a:latin typeface="Helvetica" panose="020B0604020202020204" pitchFamily="34" charset="0"/>
              <a:cs typeface="Helvetica" panose="020B0604020202020204" pitchFamily="34" charset="0"/>
            </a:endParaRPr>
          </a:p>
        </p:txBody>
      </p:sp>
      <p:sp>
        <p:nvSpPr>
          <p:cNvPr id="13" name="TextBox 22">
            <a:extLst>
              <a:ext uri="{FF2B5EF4-FFF2-40B4-BE49-F238E27FC236}">
                <a16:creationId xmlns:a16="http://schemas.microsoft.com/office/drawing/2014/main" id="{52954958-69FD-4B56-997C-3B899322C0C7}"/>
              </a:ext>
            </a:extLst>
          </p:cNvPr>
          <p:cNvSpPr txBox="1">
            <a:spLocks noChangeArrowheads="1"/>
          </p:cNvSpPr>
          <p:nvPr/>
        </p:nvSpPr>
        <p:spPr bwMode="auto">
          <a:xfrm>
            <a:off x="2886801" y="4429252"/>
            <a:ext cx="12682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chemeClr val="bg1"/>
                </a:solidFill>
                <a:latin typeface="Helvetica" panose="020B0604020202020204" pitchFamily="34" charset="0"/>
                <a:cs typeface="Helvetica" panose="020B0604020202020204" pitchFamily="34" charset="0"/>
              </a:rPr>
              <a:t>Mathematical problem solving</a:t>
            </a:r>
          </a:p>
        </p:txBody>
      </p:sp>
      <p:sp>
        <p:nvSpPr>
          <p:cNvPr id="14" name="TextBox 23">
            <a:extLst>
              <a:ext uri="{FF2B5EF4-FFF2-40B4-BE49-F238E27FC236}">
                <a16:creationId xmlns:a16="http://schemas.microsoft.com/office/drawing/2014/main" id="{D3196F73-C377-4F7F-B822-5561A6719639}"/>
              </a:ext>
            </a:extLst>
          </p:cNvPr>
          <p:cNvSpPr txBox="1">
            <a:spLocks noChangeArrowheads="1"/>
          </p:cNvSpPr>
          <p:nvPr/>
        </p:nvSpPr>
        <p:spPr bwMode="auto">
          <a:xfrm>
            <a:off x="2819054" y="3783324"/>
            <a:ext cx="14037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chemeClr val="bg1"/>
                </a:solidFill>
                <a:latin typeface="Helvetica" panose="020B0604020202020204" pitchFamily="34" charset="0"/>
                <a:cs typeface="Helvetica" panose="020B0604020202020204" pitchFamily="34" charset="0"/>
              </a:rPr>
              <a:t>Conceptual</a:t>
            </a:r>
            <a:r>
              <a:rPr lang="en-GB" altLang="en-US" sz="1200" b="1" kern="0">
                <a:solidFill>
                  <a:srgbClr val="E6E6E6"/>
                </a:solidFill>
                <a:latin typeface="Helvetica" panose="020B0604020202020204" pitchFamily="34" charset="0"/>
                <a:cs typeface="Helvetica" panose="020B0604020202020204" pitchFamily="34" charset="0"/>
              </a:rPr>
              <a:t> </a:t>
            </a:r>
            <a:r>
              <a:rPr lang="en-GB" altLang="en-US" sz="1200" b="1" kern="0">
                <a:solidFill>
                  <a:schemeClr val="bg1"/>
                </a:solidFill>
                <a:latin typeface="Helvetica" panose="020B0604020202020204" pitchFamily="34" charset="0"/>
                <a:cs typeface="Helvetica" panose="020B0604020202020204" pitchFamily="34" charset="0"/>
              </a:rPr>
              <a:t>understanding</a:t>
            </a:r>
          </a:p>
        </p:txBody>
      </p:sp>
      <p:sp>
        <p:nvSpPr>
          <p:cNvPr id="15" name="TextBox 24">
            <a:extLst>
              <a:ext uri="{FF2B5EF4-FFF2-40B4-BE49-F238E27FC236}">
                <a16:creationId xmlns:a16="http://schemas.microsoft.com/office/drawing/2014/main" id="{DF9AFA44-4F1C-4B78-AD1D-2B2C0EDBD647}"/>
              </a:ext>
            </a:extLst>
          </p:cNvPr>
          <p:cNvSpPr txBox="1">
            <a:spLocks noChangeArrowheads="1"/>
          </p:cNvSpPr>
          <p:nvPr/>
        </p:nvSpPr>
        <p:spPr bwMode="auto">
          <a:xfrm>
            <a:off x="3696631" y="5312086"/>
            <a:ext cx="1420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chemeClr val="bg1"/>
                </a:solidFill>
                <a:latin typeface="Helvetica" panose="020B0604020202020204" pitchFamily="34" charset="0"/>
                <a:cs typeface="Helvetica" panose="020B0604020202020204" pitchFamily="34" charset="0"/>
              </a:rPr>
              <a:t>Language &amp; communication</a:t>
            </a:r>
          </a:p>
        </p:txBody>
      </p:sp>
      <p:sp>
        <p:nvSpPr>
          <p:cNvPr id="16" name="TextBox 25">
            <a:extLst>
              <a:ext uri="{FF2B5EF4-FFF2-40B4-BE49-F238E27FC236}">
                <a16:creationId xmlns:a16="http://schemas.microsoft.com/office/drawing/2014/main" id="{D4DA2CA1-F193-4A64-857D-A220A66A702D}"/>
              </a:ext>
            </a:extLst>
          </p:cNvPr>
          <p:cNvSpPr txBox="1">
            <a:spLocks noChangeArrowheads="1"/>
          </p:cNvSpPr>
          <p:nvPr/>
        </p:nvSpPr>
        <p:spPr bwMode="auto">
          <a:xfrm>
            <a:off x="2044938" y="5344174"/>
            <a:ext cx="1224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1200" b="1" kern="0">
                <a:solidFill>
                  <a:schemeClr val="bg1"/>
                </a:solidFill>
                <a:latin typeface="Helvetica" panose="020B0604020202020204" pitchFamily="34" charset="0"/>
                <a:cs typeface="Helvetica" panose="020B0604020202020204" pitchFamily="34" charset="0"/>
              </a:rPr>
              <a:t>Mathematical thinking</a:t>
            </a:r>
          </a:p>
        </p:txBody>
      </p:sp>
      <p:sp>
        <p:nvSpPr>
          <p:cNvPr id="17" name="TextBox 16">
            <a:extLst>
              <a:ext uri="{FF2B5EF4-FFF2-40B4-BE49-F238E27FC236}">
                <a16:creationId xmlns:a16="http://schemas.microsoft.com/office/drawing/2014/main" id="{43C36651-95AF-4B28-9D9E-73A884677BDF}"/>
              </a:ext>
            </a:extLst>
          </p:cNvPr>
          <p:cNvSpPr txBox="1"/>
          <p:nvPr/>
        </p:nvSpPr>
        <p:spPr>
          <a:xfrm>
            <a:off x="4420448" y="2628960"/>
            <a:ext cx="2075309" cy="830997"/>
          </a:xfrm>
          <a:prstGeom prst="rect">
            <a:avLst/>
          </a:prstGeom>
          <a:noFill/>
          <a:ln w="19050">
            <a:solidFill>
              <a:srgbClr val="E40045"/>
            </a:solidFill>
          </a:ln>
        </p:spPr>
        <p:txBody>
          <a:bodyPr wrap="square" rtlCol="0">
            <a:spAutoFit/>
          </a:bodyPr>
          <a:lstStyle/>
          <a:p>
            <a:pPr algn="ctr"/>
            <a:r>
              <a:rPr lang="en-US" sz="1200" dirty="0">
                <a:latin typeface="Arial" panose="020B0604020202020204" pitchFamily="34" charset="0"/>
                <a:cs typeface="Arial" panose="020B0604020202020204" pitchFamily="34" charset="0"/>
              </a:rPr>
              <a:t>Representing concepts using </a:t>
            </a:r>
            <a:r>
              <a:rPr lang="en-US" sz="1200" b="1" dirty="0">
                <a:latin typeface="Arial" panose="020B0604020202020204" pitchFamily="34" charset="0"/>
                <a:cs typeface="Arial" panose="020B0604020202020204" pitchFamily="34" charset="0"/>
              </a:rPr>
              <a:t>objects</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pictures</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words</a:t>
            </a:r>
            <a:r>
              <a:rPr lang="en-US" sz="1200" dirty="0">
                <a:latin typeface="Arial" panose="020B0604020202020204" pitchFamily="34" charset="0"/>
                <a:cs typeface="Arial" panose="020B0604020202020204" pitchFamily="34" charset="0"/>
              </a:rPr>
              <a:t> and </a:t>
            </a:r>
            <a:r>
              <a:rPr lang="en-US" sz="1200" b="1" dirty="0">
                <a:latin typeface="Arial" panose="020B0604020202020204" pitchFamily="34" charset="0"/>
                <a:cs typeface="Arial" panose="020B0604020202020204" pitchFamily="34" charset="0"/>
              </a:rPr>
              <a:t>symbols;</a:t>
            </a:r>
            <a:r>
              <a:rPr lang="en-US" sz="1200" dirty="0">
                <a:latin typeface="Arial" panose="020B0604020202020204" pitchFamily="34" charset="0"/>
                <a:cs typeface="Arial" panose="020B0604020202020204" pitchFamily="34" charset="0"/>
              </a:rPr>
              <a:t> making </a:t>
            </a:r>
            <a:r>
              <a:rPr lang="en-US" sz="1200" b="1" dirty="0">
                <a:latin typeface="Arial" panose="020B0604020202020204" pitchFamily="34" charset="0"/>
                <a:cs typeface="Arial" panose="020B0604020202020204" pitchFamily="34" charset="0"/>
              </a:rPr>
              <a:t>connections</a:t>
            </a:r>
            <a:endParaRPr lang="en-US" sz="12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FC7558D-4B24-48CD-B896-441CB39F52A4}"/>
              </a:ext>
            </a:extLst>
          </p:cNvPr>
          <p:cNvSpPr txBox="1"/>
          <p:nvPr/>
        </p:nvSpPr>
        <p:spPr>
          <a:xfrm>
            <a:off x="4789394" y="4014155"/>
            <a:ext cx="2044781" cy="830997"/>
          </a:xfrm>
          <a:prstGeom prst="rect">
            <a:avLst/>
          </a:prstGeom>
          <a:noFill/>
          <a:ln w="19050">
            <a:solidFill>
              <a:srgbClr val="E40045"/>
            </a:solidFill>
          </a:ln>
        </p:spPr>
        <p:txBody>
          <a:bodyPr wrap="square" rtlCol="0">
            <a:spAutoFit/>
          </a:bodyPr>
          <a:lstStyle/>
          <a:p>
            <a:pPr algn="ctr"/>
            <a:r>
              <a:rPr lang="en-US" sz="1200" b="1" dirty="0">
                <a:latin typeface="Arial" panose="020B0604020202020204" pitchFamily="34" charset="0"/>
                <a:cs typeface="Arial" panose="020B0604020202020204" pitchFamily="34" charset="0"/>
              </a:rPr>
              <a:t>Explaining</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justifying</a:t>
            </a:r>
            <a:r>
              <a:rPr lang="en-US" sz="1200" dirty="0">
                <a:latin typeface="Arial" panose="020B0604020202020204" pitchFamily="34" charset="0"/>
                <a:cs typeface="Arial" panose="020B0604020202020204" pitchFamily="34" charset="0"/>
              </a:rPr>
              <a:t> and </a:t>
            </a:r>
            <a:r>
              <a:rPr lang="en-US" sz="1200" b="1" dirty="0">
                <a:latin typeface="Arial" panose="020B0604020202020204" pitchFamily="34" charset="0"/>
                <a:cs typeface="Arial" panose="020B0604020202020204" pitchFamily="34" charset="0"/>
              </a:rPr>
              <a:t>discussing</a:t>
            </a:r>
            <a:r>
              <a:rPr lang="en-US" sz="1200" dirty="0">
                <a:latin typeface="Arial" panose="020B0604020202020204" pitchFamily="34" charset="0"/>
                <a:cs typeface="Arial" panose="020B0604020202020204" pitchFamily="34" charset="0"/>
              </a:rPr>
              <a:t> using </a:t>
            </a:r>
            <a:r>
              <a:rPr lang="en-US" sz="1200" b="1" dirty="0">
                <a:latin typeface="Arial" panose="020B0604020202020204" pitchFamily="34" charset="0"/>
                <a:cs typeface="Arial" panose="020B0604020202020204" pitchFamily="34" charset="0"/>
              </a:rPr>
              <a:t>accurate</a:t>
            </a:r>
            <a:r>
              <a:rPr lang="en-US" sz="1200" dirty="0">
                <a:latin typeface="Arial" panose="020B0604020202020204" pitchFamily="34" charset="0"/>
                <a:cs typeface="Arial" panose="020B0604020202020204" pitchFamily="34" charset="0"/>
              </a:rPr>
              <a:t> mathematical language</a:t>
            </a:r>
          </a:p>
        </p:txBody>
      </p:sp>
      <p:sp>
        <p:nvSpPr>
          <p:cNvPr id="21" name="TextBox 20">
            <a:extLst>
              <a:ext uri="{FF2B5EF4-FFF2-40B4-BE49-F238E27FC236}">
                <a16:creationId xmlns:a16="http://schemas.microsoft.com/office/drawing/2014/main" id="{AD62501C-EC55-46D0-854E-1660FE856321}"/>
              </a:ext>
            </a:extLst>
          </p:cNvPr>
          <p:cNvSpPr txBox="1"/>
          <p:nvPr/>
        </p:nvSpPr>
        <p:spPr>
          <a:xfrm>
            <a:off x="207681" y="3448616"/>
            <a:ext cx="2266528" cy="1015663"/>
          </a:xfrm>
          <a:prstGeom prst="rect">
            <a:avLst/>
          </a:prstGeom>
          <a:noFill/>
          <a:ln w="19050">
            <a:solidFill>
              <a:srgbClr val="E40045"/>
            </a:solidFill>
          </a:ln>
        </p:spPr>
        <p:txBody>
          <a:bodyPr wrap="square" rtlCol="0">
            <a:spAutoFit/>
          </a:bodyPr>
          <a:lstStyle/>
          <a:p>
            <a:pPr algn="ctr"/>
            <a:r>
              <a:rPr lang="en-US" sz="1200" dirty="0">
                <a:latin typeface="Arial" panose="020B0604020202020204" pitchFamily="34" charset="0"/>
                <a:cs typeface="Arial" panose="020B0604020202020204" pitchFamily="34" charset="0"/>
              </a:rPr>
              <a:t>Making </a:t>
            </a:r>
            <a:r>
              <a:rPr lang="en-US" sz="1200" b="1" dirty="0">
                <a:latin typeface="Arial" panose="020B0604020202020204" pitchFamily="34" charset="0"/>
                <a:cs typeface="Arial" panose="020B0604020202020204" pitchFamily="34" charset="0"/>
              </a:rPr>
              <a:t>conjectures</a:t>
            </a:r>
            <a:r>
              <a:rPr lang="en-US" sz="1200" dirty="0">
                <a:latin typeface="Arial" panose="020B0604020202020204" pitchFamily="34" charset="0"/>
                <a:cs typeface="Arial" panose="020B0604020202020204" pitchFamily="34" charset="0"/>
              </a:rPr>
              <a:t>, trying out specific </a:t>
            </a:r>
            <a:r>
              <a:rPr lang="en-US" sz="1200" b="1" dirty="0">
                <a:latin typeface="Arial" panose="020B0604020202020204" pitchFamily="34" charset="0"/>
                <a:cs typeface="Arial" panose="020B0604020202020204" pitchFamily="34" charset="0"/>
              </a:rPr>
              <a:t>examples</a:t>
            </a:r>
            <a:r>
              <a:rPr lang="en-US" sz="1200"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organising</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comparing</a:t>
            </a:r>
            <a:r>
              <a:rPr lang="en-US" sz="1200" dirty="0">
                <a:latin typeface="Arial" panose="020B0604020202020204" pitchFamily="34" charset="0"/>
                <a:cs typeface="Arial" panose="020B0604020202020204" pitchFamily="34" charset="0"/>
              </a:rPr>
              <a:t>, looking for </a:t>
            </a:r>
            <a:r>
              <a:rPr lang="en-US" sz="1200" b="1" dirty="0">
                <a:latin typeface="Arial" panose="020B0604020202020204" pitchFamily="34" charset="0"/>
                <a:cs typeface="Arial" panose="020B0604020202020204" pitchFamily="34" charset="0"/>
              </a:rPr>
              <a:t>patterns</a:t>
            </a:r>
            <a:r>
              <a:rPr lang="en-US" sz="1200" dirty="0">
                <a:latin typeface="Arial" panose="020B0604020202020204" pitchFamily="34" charset="0"/>
                <a:cs typeface="Arial" panose="020B0604020202020204" pitchFamily="34" charset="0"/>
              </a:rPr>
              <a:t> and </a:t>
            </a:r>
            <a:r>
              <a:rPr lang="en-US" sz="1200" b="1" dirty="0" err="1">
                <a:latin typeface="Arial" panose="020B0604020202020204" pitchFamily="34" charset="0"/>
                <a:cs typeface="Arial" panose="020B0604020202020204" pitchFamily="34" charset="0"/>
              </a:rPr>
              <a:t>generalising</a:t>
            </a:r>
            <a:endParaRPr lang="en-US" sz="12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F2BF90F-5B9D-48C0-A134-0006DA1B1AA3}"/>
              </a:ext>
            </a:extLst>
          </p:cNvPr>
          <p:cNvSpPr txBox="1"/>
          <p:nvPr/>
        </p:nvSpPr>
        <p:spPr>
          <a:xfrm>
            <a:off x="2498536" y="5973751"/>
            <a:ext cx="2044781" cy="461665"/>
          </a:xfrm>
          <a:prstGeom prst="rect">
            <a:avLst/>
          </a:prstGeom>
          <a:noFill/>
          <a:ln w="19050">
            <a:solidFill>
              <a:srgbClr val="E40045"/>
            </a:solidFill>
          </a:ln>
        </p:spPr>
        <p:txBody>
          <a:bodyPr wrap="square" rtlCol="0">
            <a:spAutoFit/>
          </a:bodyPr>
          <a:lstStyle/>
          <a:p>
            <a:pPr algn="ctr"/>
            <a:r>
              <a:rPr lang="en-US" sz="1200" b="1" dirty="0">
                <a:latin typeface="Arial" panose="020B0604020202020204" pitchFamily="34" charset="0"/>
                <a:cs typeface="Arial" panose="020B0604020202020204" pitchFamily="34" charset="0"/>
              </a:rPr>
              <a:t>Central to learning mathematics</a:t>
            </a:r>
            <a:endParaRPr lang="en-US" sz="1200" dirty="0">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B88FC7D3-C174-4C59-AC36-45FA3DF4ABD9}"/>
              </a:ext>
            </a:extLst>
          </p:cNvPr>
          <p:cNvCxnSpPr/>
          <p:nvPr/>
        </p:nvCxnSpPr>
        <p:spPr>
          <a:xfrm flipV="1">
            <a:off x="3520926" y="5701925"/>
            <a:ext cx="0" cy="231004"/>
          </a:xfrm>
          <a:prstGeom prst="line">
            <a:avLst/>
          </a:prstGeom>
          <a:ln w="19050">
            <a:solidFill>
              <a:srgbClr val="E40045"/>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ECFFAD5-F7B4-44F7-A86A-726C9D1DF0D3}"/>
              </a:ext>
            </a:extLst>
          </p:cNvPr>
          <p:cNvCxnSpPr>
            <a:cxnSpLocks/>
            <a:stCxn id="12" idx="1"/>
            <a:endCxn id="21" idx="2"/>
          </p:cNvCxnSpPr>
          <p:nvPr/>
        </p:nvCxnSpPr>
        <p:spPr>
          <a:xfrm flipH="1" flipV="1">
            <a:off x="1340945" y="4464279"/>
            <a:ext cx="924469" cy="65747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26D45B5-31E9-4BA8-AF75-A786CF4BA352}"/>
              </a:ext>
            </a:extLst>
          </p:cNvPr>
          <p:cNvCxnSpPr>
            <a:cxnSpLocks/>
            <a:stCxn id="19" idx="2"/>
            <a:endCxn id="10" idx="5"/>
          </p:cNvCxnSpPr>
          <p:nvPr/>
        </p:nvCxnSpPr>
        <p:spPr>
          <a:xfrm flipH="1">
            <a:off x="4776740" y="4845152"/>
            <a:ext cx="1035045" cy="27659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F5A85A-5D47-42BE-86B4-4020FF6FD7A1}"/>
              </a:ext>
            </a:extLst>
          </p:cNvPr>
          <p:cNvCxnSpPr>
            <a:cxnSpLocks/>
            <a:stCxn id="17" idx="1"/>
            <a:endCxn id="9" idx="5"/>
          </p:cNvCxnSpPr>
          <p:nvPr/>
        </p:nvCxnSpPr>
        <p:spPr>
          <a:xfrm flipH="1">
            <a:off x="3912346" y="3044459"/>
            <a:ext cx="508102" cy="54852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B905A2A-3B2C-491B-AEFB-EF62EA1F65A2}"/>
              </a:ext>
            </a:extLst>
          </p:cNvPr>
          <p:cNvSpPr/>
          <p:nvPr/>
        </p:nvSpPr>
        <p:spPr>
          <a:xfrm>
            <a:off x="310153" y="970752"/>
            <a:ext cx="6421543" cy="138161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u="sng" dirty="0">
                <a:solidFill>
                  <a:schemeClr val="tx1"/>
                </a:solidFill>
                <a:latin typeface="Arial" panose="020B0604020202020204" pitchFamily="34" charset="0"/>
                <a:cs typeface="Arial" panose="020B0604020202020204" pitchFamily="34" charset="0"/>
              </a:rPr>
              <a:t>What is ‘Mastery’?</a:t>
            </a:r>
          </a:p>
          <a:p>
            <a:pPr algn="ctr"/>
            <a:r>
              <a:rPr lang="en-GB" sz="1300" dirty="0">
                <a:solidFill>
                  <a:schemeClr val="tx1"/>
                </a:solidFill>
                <a:latin typeface="Arial" panose="020B0604020202020204" pitchFamily="34" charset="0"/>
                <a:cs typeface="Arial" panose="020B0604020202020204" pitchFamily="34" charset="0"/>
              </a:rPr>
              <a:t> The ‘mastery approach’ to teaching mathematics is the underlying principle of Mathematics Mastery. Instead of learning mathematical procedures by rote, we want your child to build a deep understanding of concepts which will enable them to apply their learning in different situations. To achieve this  we aim to develop pupils’ </a:t>
            </a:r>
            <a:r>
              <a:rPr lang="en-GB" sz="1300" b="1" dirty="0">
                <a:solidFill>
                  <a:schemeClr val="tx1"/>
                </a:solidFill>
                <a:latin typeface="Arial" panose="020B0604020202020204" pitchFamily="34" charset="0"/>
                <a:cs typeface="Arial" panose="020B0604020202020204" pitchFamily="34" charset="0"/>
              </a:rPr>
              <a:t>Conceptual Understanding, Mathematical Thinking </a:t>
            </a:r>
            <a:r>
              <a:rPr lang="en-GB" sz="1300" dirty="0">
                <a:solidFill>
                  <a:schemeClr val="tx1"/>
                </a:solidFill>
                <a:latin typeface="Arial" panose="020B0604020202020204" pitchFamily="34" charset="0"/>
                <a:cs typeface="Arial" panose="020B0604020202020204" pitchFamily="34" charset="0"/>
              </a:rPr>
              <a:t>and</a:t>
            </a:r>
            <a:r>
              <a:rPr lang="en-GB" sz="1300" b="1" dirty="0">
                <a:solidFill>
                  <a:schemeClr val="tx1"/>
                </a:solidFill>
                <a:latin typeface="Arial" panose="020B0604020202020204" pitchFamily="34" charset="0"/>
                <a:cs typeface="Arial" panose="020B0604020202020204" pitchFamily="34" charset="0"/>
              </a:rPr>
              <a:t> Language and Communication. </a:t>
            </a:r>
            <a:r>
              <a:rPr lang="en-GB" sz="1300" dirty="0">
                <a:solidFill>
                  <a:schemeClr val="tx1"/>
                </a:solidFill>
                <a:latin typeface="Arial" panose="020B0604020202020204" pitchFamily="34" charset="0"/>
                <a:cs typeface="Arial" panose="020B0604020202020204" pitchFamily="34" charset="0"/>
              </a:rPr>
              <a:t>(See diagram below)</a:t>
            </a:r>
          </a:p>
        </p:txBody>
      </p:sp>
      <p:sp>
        <p:nvSpPr>
          <p:cNvPr id="37" name="Rectangle 36">
            <a:extLst>
              <a:ext uri="{FF2B5EF4-FFF2-40B4-BE49-F238E27FC236}">
                <a16:creationId xmlns:a16="http://schemas.microsoft.com/office/drawing/2014/main" id="{BAF0DE17-0A6B-458F-B8B9-C9FD4C67AEBC}"/>
              </a:ext>
            </a:extLst>
          </p:cNvPr>
          <p:cNvSpPr/>
          <p:nvPr/>
        </p:nvSpPr>
        <p:spPr>
          <a:xfrm>
            <a:off x="310154" y="126336"/>
            <a:ext cx="6421543" cy="62473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Arial" panose="020B0604020202020204" pitchFamily="34" charset="0"/>
                <a:cs typeface="Arial" panose="020B0604020202020204" pitchFamily="34" charset="0"/>
              </a:rPr>
              <a:t>Mathematics Mastery</a:t>
            </a:r>
          </a:p>
        </p:txBody>
      </p:sp>
      <p:sp>
        <p:nvSpPr>
          <p:cNvPr id="38" name="Rectangle 37">
            <a:extLst>
              <a:ext uri="{FF2B5EF4-FFF2-40B4-BE49-F238E27FC236}">
                <a16:creationId xmlns:a16="http://schemas.microsoft.com/office/drawing/2014/main" id="{D236C40A-5D30-4E81-8C83-729154ECD4BC}"/>
              </a:ext>
            </a:extLst>
          </p:cNvPr>
          <p:cNvSpPr/>
          <p:nvPr/>
        </p:nvSpPr>
        <p:spPr>
          <a:xfrm>
            <a:off x="207681" y="6871426"/>
            <a:ext cx="6421543" cy="264326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u="sng" dirty="0">
                <a:solidFill>
                  <a:schemeClr val="tx1"/>
                </a:solidFill>
                <a:latin typeface="Arial" panose="020B0604020202020204" pitchFamily="34" charset="0"/>
                <a:cs typeface="Arial" panose="020B0604020202020204" pitchFamily="34" charset="0"/>
              </a:rPr>
              <a:t>Success for all</a:t>
            </a:r>
            <a:endParaRPr lang="en-GB" sz="1300" dirty="0">
              <a:solidFill>
                <a:schemeClr val="tx1"/>
              </a:solidFill>
              <a:latin typeface="Arial" panose="020B0604020202020204" pitchFamily="34" charset="0"/>
              <a:cs typeface="Arial" panose="020B0604020202020204" pitchFamily="34" charset="0"/>
            </a:endParaRPr>
          </a:p>
          <a:p>
            <a:r>
              <a:rPr lang="en-GB" sz="1300" dirty="0">
                <a:solidFill>
                  <a:schemeClr val="tx1"/>
                </a:solidFill>
                <a:latin typeface="Arial" panose="020B0604020202020204" pitchFamily="34" charset="0"/>
                <a:cs typeface="Arial" panose="020B0604020202020204" pitchFamily="34" charset="0"/>
              </a:rPr>
              <a:t>At school we believe </a:t>
            </a:r>
            <a:r>
              <a:rPr lang="en-GB" sz="1300" u="sng" dirty="0">
                <a:solidFill>
                  <a:schemeClr val="tx1"/>
                </a:solidFill>
                <a:latin typeface="Arial" panose="020B0604020202020204" pitchFamily="34" charset="0"/>
                <a:cs typeface="Arial" panose="020B0604020202020204" pitchFamily="34" charset="0"/>
              </a:rPr>
              <a:t>all</a:t>
            </a:r>
            <a:r>
              <a:rPr lang="en-GB" sz="1300" dirty="0">
                <a:solidFill>
                  <a:schemeClr val="tx1"/>
                </a:solidFill>
                <a:latin typeface="Arial" panose="020B0604020202020204" pitchFamily="34" charset="0"/>
                <a:cs typeface="Arial" panose="020B0604020202020204" pitchFamily="34" charset="0"/>
              </a:rPr>
              <a:t> pupils can achieve success in maths. We encourage pupils to have a ‘growth mindset’ – a belief that effort leads to success and that challenges are opportunities to learn. </a:t>
            </a:r>
          </a:p>
          <a:p>
            <a:endParaRPr lang="en-GB" sz="1300" dirty="0">
              <a:solidFill>
                <a:schemeClr val="tx1"/>
              </a:solidFill>
              <a:latin typeface="Arial" panose="020B0604020202020204" pitchFamily="34" charset="0"/>
              <a:cs typeface="Arial" panose="020B0604020202020204" pitchFamily="34" charset="0"/>
            </a:endParaRPr>
          </a:p>
          <a:p>
            <a:r>
              <a:rPr lang="en-GB" sz="1300" dirty="0">
                <a:solidFill>
                  <a:schemeClr val="tx1"/>
                </a:solidFill>
                <a:latin typeface="Arial" panose="020B0604020202020204" pitchFamily="34" charset="0"/>
                <a:cs typeface="Arial" panose="020B0604020202020204" pitchFamily="34" charset="0"/>
              </a:rPr>
              <a:t> Here are a few tips to encourage your children at home with maths:  </a:t>
            </a:r>
          </a:p>
          <a:p>
            <a:endParaRPr lang="en-GB" sz="13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300" dirty="0">
                <a:solidFill>
                  <a:schemeClr val="tx1"/>
                </a:solidFill>
                <a:latin typeface="Arial" panose="020B0604020202020204" pitchFamily="34" charset="0"/>
                <a:cs typeface="Arial" panose="020B0604020202020204" pitchFamily="34" charset="0"/>
              </a:rPr>
              <a:t>Talk to your children about everyday maths</a:t>
            </a:r>
          </a:p>
          <a:p>
            <a:pPr marL="285750" indent="-285750">
              <a:buFont typeface="Wingdings" panose="05000000000000000000" pitchFamily="2" charset="2"/>
              <a:buChar char="ü"/>
            </a:pPr>
            <a:r>
              <a:rPr lang="en-GB" sz="1300" dirty="0">
                <a:solidFill>
                  <a:schemeClr val="tx1"/>
                </a:solidFill>
                <a:latin typeface="Arial" panose="020B0604020202020204" pitchFamily="34" charset="0"/>
                <a:cs typeface="Arial" panose="020B0604020202020204" pitchFamily="34" charset="0"/>
              </a:rPr>
              <a:t>Play games with them </a:t>
            </a:r>
          </a:p>
          <a:p>
            <a:pPr marL="285750" indent="-285750">
              <a:buFont typeface="Wingdings" panose="05000000000000000000" pitchFamily="2" charset="2"/>
              <a:buChar char="ü"/>
            </a:pPr>
            <a:r>
              <a:rPr lang="en-GB" sz="1300" dirty="0">
                <a:solidFill>
                  <a:schemeClr val="tx1"/>
                </a:solidFill>
                <a:latin typeface="Arial" panose="020B0604020202020204" pitchFamily="34" charset="0"/>
                <a:cs typeface="Arial" panose="020B0604020202020204" pitchFamily="34" charset="0"/>
              </a:rPr>
              <a:t>Value mistakes as learning opportunities</a:t>
            </a:r>
          </a:p>
          <a:p>
            <a:pPr marL="285750" indent="-285750">
              <a:buFont typeface="Wingdings" panose="05000000000000000000" pitchFamily="2" charset="2"/>
              <a:buChar char="ü"/>
            </a:pPr>
            <a:r>
              <a:rPr lang="en-GB" sz="1300" dirty="0">
                <a:solidFill>
                  <a:schemeClr val="tx1"/>
                </a:solidFill>
                <a:latin typeface="Arial" panose="020B0604020202020204" pitchFamily="34" charset="0"/>
                <a:cs typeface="Arial" panose="020B0604020202020204" pitchFamily="34" charset="0"/>
              </a:rPr>
              <a:t>Recognise that there is more than one way to work things out. </a:t>
            </a:r>
          </a:p>
          <a:p>
            <a:pPr marL="285750" indent="-285750">
              <a:buFont typeface="Wingdings" panose="05000000000000000000" pitchFamily="2" charset="2"/>
              <a:buChar char="ü"/>
            </a:pPr>
            <a:r>
              <a:rPr lang="en-GB" sz="1300" dirty="0">
                <a:solidFill>
                  <a:schemeClr val="tx1"/>
                </a:solidFill>
                <a:latin typeface="Arial" panose="020B0604020202020204" pitchFamily="34" charset="0"/>
                <a:cs typeface="Arial" panose="020B0604020202020204" pitchFamily="34" charset="0"/>
              </a:rPr>
              <a:t>Praise children for effort over outcome. </a:t>
            </a:r>
          </a:p>
          <a:p>
            <a:pPr marL="285750" indent="-285750">
              <a:buFont typeface="Wingdings" panose="05000000000000000000" pitchFamily="2" charset="2"/>
              <a:buChar char="ü"/>
            </a:pPr>
            <a:r>
              <a:rPr lang="en-GB" sz="1300" dirty="0">
                <a:solidFill>
                  <a:schemeClr val="tx1"/>
                </a:solidFill>
                <a:latin typeface="Arial" panose="020B0604020202020204" pitchFamily="34" charset="0"/>
                <a:cs typeface="Arial" panose="020B0604020202020204" pitchFamily="34" charset="0"/>
              </a:rPr>
              <a:t>Avoid saying things like “I’m useless at maths”. </a:t>
            </a:r>
          </a:p>
          <a:p>
            <a:endParaRPr lang="en-GB" sz="1300" u="sng" dirty="0">
              <a:solidFill>
                <a:schemeClr val="tx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7D542471-E339-4A13-8AAF-A03DA94215D1}"/>
              </a:ext>
            </a:extLst>
          </p:cNvPr>
          <p:cNvSpPr>
            <a:spLocks noGrp="1"/>
          </p:cNvSpPr>
          <p:nvPr>
            <p:ph type="ftr" sz="quarter" idx="11"/>
          </p:nvPr>
        </p:nvSpPr>
        <p:spPr>
          <a:xfrm>
            <a:off x="2271712" y="9378597"/>
            <a:ext cx="2314575" cy="527403"/>
          </a:xfrm>
        </p:spPr>
        <p:txBody>
          <a:bodyPr/>
          <a:lstStyle/>
          <a:p>
            <a:r>
              <a:rPr lang="en-GB" dirty="0"/>
              <a:t>Copyright © 2019 Mathematics Mastery. </a:t>
            </a:r>
          </a:p>
        </p:txBody>
      </p:sp>
    </p:spTree>
    <p:extLst>
      <p:ext uri="{BB962C8B-B14F-4D97-AF65-F5344CB8AC3E}">
        <p14:creationId xmlns:p14="http://schemas.microsoft.com/office/powerpoint/2010/main" val="96428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AF0DE17-0A6B-458F-B8B9-C9FD4C67AEBC}"/>
              </a:ext>
            </a:extLst>
          </p:cNvPr>
          <p:cNvSpPr/>
          <p:nvPr/>
        </p:nvSpPr>
        <p:spPr>
          <a:xfrm>
            <a:off x="234666" y="161688"/>
            <a:ext cx="6421543" cy="53102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Autumn focus: Addition and Subtraction </a:t>
            </a:r>
          </a:p>
        </p:txBody>
      </p:sp>
      <p:sp>
        <p:nvSpPr>
          <p:cNvPr id="22" name="Rectangle 21">
            <a:extLst>
              <a:ext uri="{FF2B5EF4-FFF2-40B4-BE49-F238E27FC236}">
                <a16:creationId xmlns:a16="http://schemas.microsoft.com/office/drawing/2014/main" id="{ABE07CE3-7692-4ADE-BC42-781792357EDC}"/>
              </a:ext>
            </a:extLst>
          </p:cNvPr>
          <p:cNvSpPr/>
          <p:nvPr/>
        </p:nvSpPr>
        <p:spPr>
          <a:xfrm>
            <a:off x="221260" y="3505517"/>
            <a:ext cx="6415478" cy="147732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342900" lvl="0" indent="-342900">
              <a:buFont typeface="+mj-lt"/>
              <a:buAutoNum type="arabicPeriod"/>
            </a:pPr>
            <a:r>
              <a:rPr lang="en-GB" sz="1200" dirty="0">
                <a:solidFill>
                  <a:prstClr val="black"/>
                </a:solidFill>
                <a:latin typeface="Arial" panose="020B0604020202020204" pitchFamily="34" charset="0"/>
                <a:cs typeface="Arial" panose="020B0604020202020204" pitchFamily="34" charset="0"/>
              </a:rPr>
              <a:t>Using number bonds in addition and subtraction</a:t>
            </a:r>
          </a:p>
          <a:p>
            <a:pPr marL="342900" lvl="0" indent="-342900">
              <a:buFont typeface="+mj-lt"/>
              <a:buAutoNum type="arabicPeriod"/>
            </a:pPr>
            <a:r>
              <a:rPr lang="en-GB" sz="1200" dirty="0">
                <a:solidFill>
                  <a:prstClr val="black"/>
                </a:solidFill>
                <a:latin typeface="Arial" panose="020B0604020202020204" pitchFamily="34" charset="0"/>
                <a:cs typeface="Arial" panose="020B0604020202020204" pitchFamily="34" charset="0"/>
              </a:rPr>
              <a:t>Adding and subtracting ones with a two-digit number</a:t>
            </a:r>
          </a:p>
          <a:p>
            <a:pPr marL="342900" lvl="0" indent="-342900">
              <a:buFont typeface="+mj-lt"/>
              <a:buAutoNum type="arabicPeriod"/>
            </a:pPr>
            <a:r>
              <a:rPr lang="en-GB" sz="1200" dirty="0">
                <a:solidFill>
                  <a:prstClr val="black"/>
                </a:solidFill>
                <a:latin typeface="Arial" panose="020B0604020202020204" pitchFamily="34" charset="0"/>
                <a:cs typeface="Arial" panose="020B0604020202020204" pitchFamily="34" charset="0"/>
              </a:rPr>
              <a:t>Adding and subtracting multiples of ten</a:t>
            </a:r>
          </a:p>
          <a:p>
            <a:pPr marL="342900" lvl="0" indent="-342900">
              <a:buFont typeface="+mj-lt"/>
              <a:buAutoNum type="arabicPeriod"/>
            </a:pPr>
            <a:r>
              <a:rPr lang="en-GB" sz="1200" dirty="0">
                <a:solidFill>
                  <a:prstClr val="black"/>
                </a:solidFill>
                <a:latin typeface="Arial" panose="020B0604020202020204" pitchFamily="34" charset="0"/>
                <a:cs typeface="Arial" panose="020B0604020202020204" pitchFamily="34" charset="0"/>
              </a:rPr>
              <a:t>Adding and subtracting tens with a two digit numbers</a:t>
            </a:r>
          </a:p>
          <a:p>
            <a:pPr marL="342900" lvl="0" indent="-342900">
              <a:buFont typeface="+mj-lt"/>
              <a:buAutoNum type="arabicPeriod"/>
            </a:pPr>
            <a:r>
              <a:rPr lang="en-GB" sz="1200" dirty="0">
                <a:solidFill>
                  <a:prstClr val="black"/>
                </a:solidFill>
                <a:latin typeface="Arial" panose="020B0604020202020204" pitchFamily="34" charset="0"/>
                <a:cs typeface="Arial" panose="020B0604020202020204" pitchFamily="34" charset="0"/>
              </a:rPr>
              <a:t>Adding and subtracting two 2-digit number</a:t>
            </a:r>
          </a:p>
          <a:p>
            <a:pPr marL="342900" lvl="0" indent="-342900">
              <a:buFont typeface="+mj-lt"/>
              <a:buAutoNum type="arabicPeriod"/>
            </a:pPr>
            <a:r>
              <a:rPr lang="en-GB" sz="1200" dirty="0">
                <a:solidFill>
                  <a:prstClr val="black"/>
                </a:solidFill>
                <a:latin typeface="Arial" panose="020B0604020202020204" pitchFamily="34" charset="0"/>
                <a:cs typeface="Arial" panose="020B0604020202020204" pitchFamily="34" charset="0"/>
              </a:rPr>
              <a:t>Adding three 1 digit  numbers</a:t>
            </a:r>
          </a:p>
          <a:p>
            <a:pPr marL="342900" lvl="0" indent="-342900">
              <a:buFont typeface="+mj-lt"/>
              <a:buAutoNum type="arabicPeriod"/>
            </a:pPr>
            <a:r>
              <a:rPr lang="en-GB" sz="1200" dirty="0">
                <a:solidFill>
                  <a:prstClr val="black"/>
                </a:solidFill>
                <a:latin typeface="Arial" panose="020B0604020202020204" pitchFamily="34" charset="0"/>
                <a:cs typeface="Arial" panose="020B0604020202020204" pitchFamily="34" charset="0"/>
              </a:rPr>
              <a:t>Representing information in a bar model</a:t>
            </a:r>
          </a:p>
          <a:p>
            <a:pPr marL="342900" lvl="0" indent="-342900">
              <a:buFont typeface="+mj-lt"/>
              <a:buAutoNum type="arabicPeriod"/>
            </a:pPr>
            <a:r>
              <a:rPr lang="en-GB" sz="1200" dirty="0">
                <a:solidFill>
                  <a:prstClr val="black"/>
                </a:solidFill>
                <a:latin typeface="Arial" panose="020B0604020202020204" pitchFamily="34" charset="0"/>
                <a:cs typeface="Arial" panose="020B0604020202020204" pitchFamily="34" charset="0"/>
              </a:rPr>
              <a:t>Representing addition and subtraction word problems as a bar </a:t>
            </a:r>
            <a:r>
              <a:rPr lang="en-GB" sz="1300" dirty="0">
                <a:solidFill>
                  <a:prstClr val="black"/>
                </a:solidFill>
                <a:latin typeface="Arial" panose="020B0604020202020204" pitchFamily="34" charset="0"/>
                <a:cs typeface="Arial" panose="020B0604020202020204" pitchFamily="34" charset="0"/>
              </a:rPr>
              <a:t>model. </a:t>
            </a:r>
          </a:p>
        </p:txBody>
      </p:sp>
      <p:sp>
        <p:nvSpPr>
          <p:cNvPr id="31" name="Rectangle 30">
            <a:extLst>
              <a:ext uri="{FF2B5EF4-FFF2-40B4-BE49-F238E27FC236}">
                <a16:creationId xmlns:a16="http://schemas.microsoft.com/office/drawing/2014/main" id="{466FC625-8E93-4C21-BD2E-879CBEFCADA1}"/>
              </a:ext>
            </a:extLst>
          </p:cNvPr>
          <p:cNvSpPr/>
          <p:nvPr/>
        </p:nvSpPr>
        <p:spPr>
          <a:xfrm>
            <a:off x="234666" y="7558802"/>
            <a:ext cx="2944603" cy="204777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1200" u="sng" dirty="0">
                <a:solidFill>
                  <a:schemeClr val="tx1"/>
                </a:solidFill>
                <a:latin typeface="Arial" panose="020B0604020202020204" pitchFamily="34" charset="0"/>
                <a:cs typeface="Arial" panose="020B0604020202020204" pitchFamily="34" charset="0"/>
              </a:rPr>
              <a:t>Introducing the bar model</a:t>
            </a:r>
          </a:p>
          <a:p>
            <a:r>
              <a:rPr lang="en-GB" sz="1200" dirty="0">
                <a:solidFill>
                  <a:schemeClr val="tx1"/>
                </a:solidFill>
                <a:latin typeface="Arial" panose="020B0604020202020204" pitchFamily="34" charset="0"/>
                <a:cs typeface="Arial" panose="020B0604020202020204" pitchFamily="34" charset="0"/>
              </a:rPr>
              <a:t>In Year 2 pupils continue to use the part-whole model and begin to use the bar model to interpret problems. This supports pupils in understanding the mathematical structure of the problems they are solving. The language of parts and whole continue to be used. </a:t>
            </a:r>
          </a:p>
          <a:p>
            <a:r>
              <a:rPr lang="en-GB" sz="1200" dirty="0">
                <a:solidFill>
                  <a:schemeClr val="tx1"/>
                </a:solidFill>
                <a:latin typeface="Arial" panose="020B0604020202020204" pitchFamily="34" charset="0"/>
                <a:cs typeface="Arial" panose="020B0604020202020204" pitchFamily="34" charset="0"/>
              </a:rPr>
              <a:t>“The parts are 16 and 11, the whole is 24.”</a:t>
            </a:r>
          </a:p>
        </p:txBody>
      </p:sp>
      <p:pic>
        <p:nvPicPr>
          <p:cNvPr id="4" name="Picture 3">
            <a:extLst>
              <a:ext uri="{FF2B5EF4-FFF2-40B4-BE49-F238E27FC236}">
                <a16:creationId xmlns:a16="http://schemas.microsoft.com/office/drawing/2014/main" id="{8FD3DF66-9F0F-40F2-8B65-EC6D975A9896}"/>
              </a:ext>
            </a:extLst>
          </p:cNvPr>
          <p:cNvPicPr>
            <a:picLocks noChangeAspect="1"/>
          </p:cNvPicPr>
          <p:nvPr/>
        </p:nvPicPr>
        <p:blipFill>
          <a:blip r:embed="rId2"/>
          <a:stretch>
            <a:fillRect/>
          </a:stretch>
        </p:blipFill>
        <p:spPr>
          <a:xfrm>
            <a:off x="3381149" y="7751657"/>
            <a:ext cx="1438422" cy="1224706"/>
          </a:xfrm>
          <a:prstGeom prst="rect">
            <a:avLst/>
          </a:prstGeom>
        </p:spPr>
      </p:pic>
      <p:pic>
        <p:nvPicPr>
          <p:cNvPr id="5" name="Picture 4">
            <a:extLst>
              <a:ext uri="{FF2B5EF4-FFF2-40B4-BE49-F238E27FC236}">
                <a16:creationId xmlns:a16="http://schemas.microsoft.com/office/drawing/2014/main" id="{8A1ADBE9-0AB7-4CD8-A3FA-C44310A26A14}"/>
              </a:ext>
            </a:extLst>
          </p:cNvPr>
          <p:cNvPicPr>
            <a:picLocks noChangeAspect="1"/>
          </p:cNvPicPr>
          <p:nvPr/>
        </p:nvPicPr>
        <p:blipFill>
          <a:blip r:embed="rId3"/>
          <a:stretch>
            <a:fillRect/>
          </a:stretch>
        </p:blipFill>
        <p:spPr>
          <a:xfrm>
            <a:off x="4012298" y="9134642"/>
            <a:ext cx="2402211" cy="471932"/>
          </a:xfrm>
          <a:prstGeom prst="rect">
            <a:avLst/>
          </a:prstGeom>
        </p:spPr>
      </p:pic>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BAA0A5C-2089-43AB-B664-712D30D096A5}"/>
                  </a:ext>
                </a:extLst>
              </p:cNvPr>
              <p:cNvSpPr txBox="1"/>
              <p:nvPr/>
            </p:nvSpPr>
            <p:spPr>
              <a:xfrm>
                <a:off x="4098452" y="9232108"/>
                <a:ext cx="3206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16</m:t>
                      </m:r>
                    </m:oMath>
                  </m:oMathPara>
                </a14:m>
                <a:endParaRPr lang="en-GB" dirty="0">
                  <a:latin typeface="Arial" panose="020B0604020202020204" pitchFamily="34" charset="0"/>
                  <a:cs typeface="Arial" panose="020B0604020202020204" pitchFamily="34" charset="0"/>
                </a:endParaRPr>
              </a:p>
            </p:txBody>
          </p:sp>
        </mc:Choice>
        <mc:Fallback xmlns="">
          <p:sp>
            <p:nvSpPr>
              <p:cNvPr id="43" name="TextBox 42">
                <a:extLst>
                  <a:ext uri="{FF2B5EF4-FFF2-40B4-BE49-F238E27FC236}">
                    <a16:creationId xmlns:a16="http://schemas.microsoft.com/office/drawing/2014/main" xmlns:a14="http://schemas.microsoft.com/office/drawing/2010/main" xmlns="" id="{7BAA0A5C-2089-43AB-B664-712D30D096A5}"/>
                  </a:ext>
                </a:extLst>
              </p:cNvPr>
              <p:cNvSpPr txBox="1">
                <a:spLocks noRot="1" noChangeAspect="1" noMove="1" noResize="1" noEditPoints="1" noAdjustHandles="1" noChangeArrowheads="1" noChangeShapeType="1" noTextEdit="1"/>
              </p:cNvSpPr>
              <p:nvPr/>
            </p:nvSpPr>
            <p:spPr>
              <a:xfrm>
                <a:off x="4098452" y="9232108"/>
                <a:ext cx="320601" cy="276999"/>
              </a:xfrm>
              <a:prstGeom prst="rect">
                <a:avLst/>
              </a:prstGeom>
              <a:blipFill rotWithShape="1">
                <a:blip r:embed="rId4"/>
                <a:stretch>
                  <a:fillRect l="-15094" r="-15094" b="-8696"/>
                </a:stretch>
              </a:blipFill>
            </p:spPr>
            <p:txBody>
              <a:bodyPr/>
              <a:lstStyle/>
              <a:p>
                <a:r>
                  <a:rPr lang="en-GB">
                    <a:noFill/>
                  </a:rPr>
                  <a:t> </a:t>
                </a:r>
              </a:p>
            </p:txBody>
          </p:sp>
        </mc:Fallback>
      </mc:AlternateContent>
      <p:sp>
        <p:nvSpPr>
          <p:cNvPr id="44" name="TextBox 43">
            <a:extLst>
              <a:ext uri="{FF2B5EF4-FFF2-40B4-BE49-F238E27FC236}">
                <a16:creationId xmlns:a16="http://schemas.microsoft.com/office/drawing/2014/main" id="{7677E04F-175E-4FFA-95C0-E0ED07A2FA57}"/>
              </a:ext>
            </a:extLst>
          </p:cNvPr>
          <p:cNvSpPr txBox="1"/>
          <p:nvPr/>
        </p:nvSpPr>
        <p:spPr>
          <a:xfrm>
            <a:off x="5096493" y="9213740"/>
            <a:ext cx="239361" cy="276999"/>
          </a:xfrm>
          <a:prstGeom prst="rect">
            <a:avLst/>
          </a:prstGeom>
          <a:noFill/>
        </p:spPr>
        <p:txBody>
          <a:bodyPr wrap="none" lIns="0" tIns="0" rIns="0" bIns="0" rtlCol="0">
            <a:spAutoFit/>
          </a:bodyPr>
          <a:lstStyle/>
          <a:p>
            <a:r>
              <a:rPr lang="en-GB" dirty="0">
                <a:latin typeface="Arial" panose="020B0604020202020204" pitchFamily="34" charset="0"/>
                <a:cs typeface="Arial" panose="020B0604020202020204" pitchFamily="34" charset="0"/>
              </a:rPr>
              <a:t>11</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26FB95D-E645-443C-89BD-F3552DF1C4BB}"/>
                  </a:ext>
                </a:extLst>
              </p:cNvPr>
              <p:cNvSpPr txBox="1"/>
              <p:nvPr/>
            </p:nvSpPr>
            <p:spPr>
              <a:xfrm>
                <a:off x="6019192" y="9213739"/>
                <a:ext cx="3206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24</m:t>
                      </m:r>
                    </m:oMath>
                  </m:oMathPara>
                </a14:m>
                <a:endParaRPr lang="en-GB" dirty="0">
                  <a:latin typeface="Arial" panose="020B0604020202020204" pitchFamily="34" charset="0"/>
                  <a:cs typeface="Arial" panose="020B0604020202020204" pitchFamily="34" charset="0"/>
                </a:endParaRPr>
              </a:p>
            </p:txBody>
          </p:sp>
        </mc:Choice>
        <mc:Fallback xmlns="">
          <p:sp>
            <p:nvSpPr>
              <p:cNvPr id="46" name="TextBox 45">
                <a:extLst>
                  <a:ext uri="{FF2B5EF4-FFF2-40B4-BE49-F238E27FC236}">
                    <a16:creationId xmlns:a16="http://schemas.microsoft.com/office/drawing/2014/main" xmlns:a14="http://schemas.microsoft.com/office/drawing/2010/main" xmlns="" id="{626FB95D-E645-443C-89BD-F3552DF1C4BB}"/>
                  </a:ext>
                </a:extLst>
              </p:cNvPr>
              <p:cNvSpPr txBox="1">
                <a:spLocks noRot="1" noChangeAspect="1" noMove="1" noResize="1" noEditPoints="1" noAdjustHandles="1" noChangeArrowheads="1" noChangeShapeType="1" noTextEdit="1"/>
              </p:cNvSpPr>
              <p:nvPr/>
            </p:nvSpPr>
            <p:spPr>
              <a:xfrm>
                <a:off x="6019192" y="9213739"/>
                <a:ext cx="320601" cy="276999"/>
              </a:xfrm>
              <a:prstGeom prst="rect">
                <a:avLst/>
              </a:prstGeom>
              <a:blipFill rotWithShape="1">
                <a:blip r:embed="rId5"/>
                <a:stretch>
                  <a:fillRect l="-15094" r="-15094" b="-8696"/>
                </a:stretch>
              </a:blipFill>
            </p:spPr>
            <p:txBody>
              <a:bodyPr/>
              <a:lstStyle/>
              <a:p>
                <a:r>
                  <a:rPr lang="en-GB">
                    <a:noFill/>
                  </a:rPr>
                  <a:t> </a:t>
                </a:r>
              </a:p>
            </p:txBody>
          </p:sp>
        </mc:Fallback>
      </mc:AlternateContent>
      <p:sp>
        <p:nvSpPr>
          <p:cNvPr id="47" name="Rectangle 46">
            <a:extLst>
              <a:ext uri="{FF2B5EF4-FFF2-40B4-BE49-F238E27FC236}">
                <a16:creationId xmlns:a16="http://schemas.microsoft.com/office/drawing/2014/main" id="{A9A473A1-ACD6-46F2-A090-B168CD71B69B}"/>
              </a:ext>
            </a:extLst>
          </p:cNvPr>
          <p:cNvSpPr/>
          <p:nvPr/>
        </p:nvSpPr>
        <p:spPr>
          <a:xfrm>
            <a:off x="221258" y="5080310"/>
            <a:ext cx="6415477" cy="237388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1400" u="sng" dirty="0">
                <a:solidFill>
                  <a:schemeClr val="tx1"/>
                </a:solidFill>
                <a:latin typeface="Arial" panose="020B0604020202020204" pitchFamily="34" charset="0"/>
                <a:cs typeface="Arial" panose="020B0604020202020204" pitchFamily="34" charset="0"/>
              </a:rPr>
              <a:t>Key vocabulary for Year 2 - addition and subtraction</a:t>
            </a:r>
            <a:endParaRPr lang="en-GB" sz="800" u="sng" dirty="0">
              <a:solidFill>
                <a:schemeClr val="tx1"/>
              </a:solidFill>
              <a:latin typeface="Arial" panose="020B0604020202020204" pitchFamily="34" charset="0"/>
              <a:cs typeface="Arial" panose="020B0604020202020204" pitchFamily="34" charset="0"/>
            </a:endParaRPr>
          </a:p>
          <a:p>
            <a:pPr>
              <a:lnSpc>
                <a:spcPct val="150000"/>
              </a:lnSpc>
            </a:pPr>
            <a:r>
              <a:rPr lang="en-GB" sz="1300" b="1" dirty="0">
                <a:solidFill>
                  <a:schemeClr val="tx1"/>
                </a:solidFill>
                <a:latin typeface="Arial" panose="020B0604020202020204" pitchFamily="34" charset="0"/>
                <a:cs typeface="Arial" panose="020B0604020202020204" pitchFamily="34" charset="0"/>
              </a:rPr>
              <a:t>Part                         Whole                        Ones:                           Tens:        </a:t>
            </a:r>
          </a:p>
          <a:p>
            <a:pPr>
              <a:lnSpc>
                <a:spcPct val="150000"/>
              </a:lnSpc>
            </a:pPr>
            <a:r>
              <a:rPr lang="en-GB" sz="1300" b="1" dirty="0">
                <a:solidFill>
                  <a:schemeClr val="tx1"/>
                </a:solidFill>
                <a:latin typeface="Arial" panose="020B0604020202020204" pitchFamily="34" charset="0"/>
                <a:cs typeface="Arial" panose="020B0604020202020204" pitchFamily="34" charset="0"/>
              </a:rPr>
              <a:t>Add/Addition                       Subtract/Subtraction                           Is equal to </a:t>
            </a:r>
            <a:r>
              <a:rPr lang="en-GB" sz="1300" dirty="0">
                <a:solidFill>
                  <a:schemeClr val="tx1"/>
                </a:solidFill>
                <a:latin typeface="Arial" panose="020B0604020202020204" pitchFamily="34" charset="0"/>
                <a:cs typeface="Arial" panose="020B0604020202020204" pitchFamily="34" charset="0"/>
              </a:rPr>
              <a:t>(=)   </a:t>
            </a:r>
          </a:p>
          <a:p>
            <a:pPr>
              <a:lnSpc>
                <a:spcPct val="150000"/>
              </a:lnSpc>
            </a:pPr>
            <a:r>
              <a:rPr lang="en-GB" sz="1300" b="1" dirty="0">
                <a:solidFill>
                  <a:schemeClr val="tx1"/>
                </a:solidFill>
                <a:latin typeface="Arial" panose="020B0604020202020204" pitchFamily="34" charset="0"/>
                <a:cs typeface="Arial" panose="020B0604020202020204" pitchFamily="34" charset="0"/>
              </a:rPr>
              <a:t>If I know…then I know      What is known?      What is unknown?</a:t>
            </a:r>
          </a:p>
          <a:p>
            <a:r>
              <a:rPr lang="en-GB" sz="1300" b="1" dirty="0">
                <a:solidFill>
                  <a:schemeClr val="tx1"/>
                </a:solidFill>
                <a:latin typeface="Arial" panose="020B0604020202020204" pitchFamily="34" charset="0"/>
                <a:cs typeface="Arial" panose="020B0604020202020204" pitchFamily="34" charset="0"/>
              </a:rPr>
              <a:t>Equation: </a:t>
            </a:r>
            <a:r>
              <a:rPr lang="en-GB" sz="1300" i="1" dirty="0">
                <a:solidFill>
                  <a:schemeClr val="tx1"/>
                </a:solidFill>
                <a:latin typeface="Arial" panose="020B0604020202020204" pitchFamily="34" charset="0"/>
                <a:cs typeface="Arial" panose="020B0604020202020204" pitchFamily="34" charset="0"/>
              </a:rPr>
              <a:t>a mathematical statement where two values are equal indicated by the = sign. E.g. 12 + 4 = 16 is an equation.</a:t>
            </a:r>
            <a:endParaRPr lang="en-GB" sz="1300" b="1" dirty="0">
              <a:solidFill>
                <a:schemeClr val="tx1"/>
              </a:solidFill>
              <a:latin typeface="Arial" panose="020B0604020202020204" pitchFamily="34" charset="0"/>
              <a:cs typeface="Arial" panose="020B0604020202020204" pitchFamily="34" charset="0"/>
            </a:endParaRPr>
          </a:p>
          <a:p>
            <a:r>
              <a:rPr lang="en-GB" sz="1300" b="1" dirty="0">
                <a:solidFill>
                  <a:schemeClr val="tx1"/>
                </a:solidFill>
                <a:latin typeface="Arial" panose="020B0604020202020204" pitchFamily="34" charset="0"/>
                <a:cs typeface="Arial" panose="020B0604020202020204" pitchFamily="34" charset="0"/>
              </a:rPr>
              <a:t>Number bonds: </a:t>
            </a:r>
            <a:r>
              <a:rPr lang="en-GB" sz="1300" i="1" dirty="0">
                <a:solidFill>
                  <a:schemeClr val="tx1"/>
                </a:solidFill>
                <a:latin typeface="Arial" panose="020B0604020202020204" pitchFamily="34" charset="0"/>
                <a:cs typeface="Arial" panose="020B0604020202020204" pitchFamily="34" charset="0"/>
              </a:rPr>
              <a:t>pairs of numbers that add together to make a different number. E.g. one number bond to 8 is 3 and 5. </a:t>
            </a:r>
            <a:endParaRPr lang="en-GB" sz="1300" b="1" dirty="0">
              <a:solidFill>
                <a:schemeClr val="tx1"/>
              </a:solidFill>
              <a:latin typeface="Arial" panose="020B0604020202020204" pitchFamily="34" charset="0"/>
              <a:cs typeface="Arial" panose="020B0604020202020204" pitchFamily="34" charset="0"/>
            </a:endParaRPr>
          </a:p>
          <a:p>
            <a:r>
              <a:rPr lang="en-GB" sz="1300" b="1" dirty="0">
                <a:solidFill>
                  <a:schemeClr val="tx1"/>
                </a:solidFill>
                <a:latin typeface="Arial" panose="020B0604020202020204" pitchFamily="34" charset="0"/>
                <a:cs typeface="Arial" panose="020B0604020202020204" pitchFamily="34" charset="0"/>
              </a:rPr>
              <a:t>Partition: </a:t>
            </a:r>
            <a:r>
              <a:rPr lang="en-GB" sz="1300" i="1" dirty="0">
                <a:solidFill>
                  <a:schemeClr val="tx1"/>
                </a:solidFill>
                <a:latin typeface="Arial" panose="020B0604020202020204" pitchFamily="34" charset="0"/>
                <a:cs typeface="Arial" panose="020B0604020202020204" pitchFamily="34" charset="0"/>
              </a:rPr>
              <a:t>to split a number into two or more parts e.g. we can partition 16 into 10 and 6.</a:t>
            </a:r>
          </a:p>
        </p:txBody>
      </p:sp>
      <p:graphicFrame>
        <p:nvGraphicFramePr>
          <p:cNvPr id="48" name="Table 47">
            <a:extLst>
              <a:ext uri="{FF2B5EF4-FFF2-40B4-BE49-F238E27FC236}">
                <a16:creationId xmlns:a16="http://schemas.microsoft.com/office/drawing/2014/main" id="{8B7702AE-B7E7-4711-A582-2CB6D3DCE6AC}"/>
              </a:ext>
            </a:extLst>
          </p:cNvPr>
          <p:cNvGraphicFramePr>
            <a:graphicFrameLocks noGrp="1"/>
          </p:cNvGraphicFramePr>
          <p:nvPr>
            <p:extLst>
              <p:ext uri="{D42A27DB-BD31-4B8C-83A1-F6EECF244321}">
                <p14:modId xmlns:p14="http://schemas.microsoft.com/office/powerpoint/2010/main" val="216022550"/>
              </p:ext>
            </p:extLst>
          </p:nvPr>
        </p:nvGraphicFramePr>
        <p:xfrm>
          <a:off x="258169" y="1062186"/>
          <a:ext cx="3325982" cy="2028635"/>
        </p:xfrm>
        <a:graphic>
          <a:graphicData uri="http://schemas.openxmlformats.org/drawingml/2006/table">
            <a:tbl>
              <a:tblPr firstRow="1" bandRow="1">
                <a:tableStyleId>{5940675A-B579-460E-94D1-54222C63F5DA}</a:tableStyleId>
              </a:tblPr>
              <a:tblGrid>
                <a:gridCol w="1149665">
                  <a:extLst>
                    <a:ext uri="{9D8B030D-6E8A-4147-A177-3AD203B41FA5}">
                      <a16:colId xmlns:a16="http://schemas.microsoft.com/office/drawing/2014/main" val="2930844339"/>
                    </a:ext>
                  </a:extLst>
                </a:gridCol>
                <a:gridCol w="1259166">
                  <a:extLst>
                    <a:ext uri="{9D8B030D-6E8A-4147-A177-3AD203B41FA5}">
                      <a16:colId xmlns:a16="http://schemas.microsoft.com/office/drawing/2014/main" val="588203538"/>
                    </a:ext>
                  </a:extLst>
                </a:gridCol>
                <a:gridCol w="917151">
                  <a:extLst>
                    <a:ext uri="{9D8B030D-6E8A-4147-A177-3AD203B41FA5}">
                      <a16:colId xmlns:a16="http://schemas.microsoft.com/office/drawing/2014/main" val="1755218418"/>
                    </a:ext>
                  </a:extLst>
                </a:gridCol>
              </a:tblGrid>
              <a:tr h="470444">
                <a:tc>
                  <a:txBody>
                    <a:bodyPr/>
                    <a:lstStyle/>
                    <a:p>
                      <a:pPr algn="ctr"/>
                      <a:r>
                        <a:rPr lang="en-GB" sz="1000" b="1" dirty="0">
                          <a:solidFill>
                            <a:srgbClr val="E40045"/>
                          </a:solidFill>
                          <a:latin typeface="Arial" panose="020B0604020202020204" pitchFamily="34" charset="0"/>
                          <a:cs typeface="Arial" panose="020B0604020202020204" pitchFamily="34" charset="0"/>
                        </a:rPr>
                        <a:t>Numbers within 100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000" b="1" dirty="0">
                          <a:solidFill>
                            <a:srgbClr val="E40045"/>
                          </a:solidFill>
                          <a:latin typeface="Arial" panose="020B0604020202020204" pitchFamily="34" charset="0"/>
                          <a:cs typeface="Arial" panose="020B0604020202020204" pitchFamily="34" charset="0"/>
                        </a:rPr>
                        <a:t>Addition and subtraction of 2-digit numbers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000" b="1" dirty="0">
                          <a:solidFill>
                            <a:srgbClr val="E40045"/>
                          </a:solidFill>
                          <a:latin typeface="Arial" panose="020B0604020202020204" pitchFamily="34" charset="0"/>
                          <a:cs typeface="Arial" panose="020B0604020202020204" pitchFamily="34" charset="0"/>
                        </a:rPr>
                        <a:t>Addition/ Subtraction problems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479995">
                <a:tc>
                  <a:txBody>
                    <a:bodyPr/>
                    <a:lstStyle/>
                    <a:p>
                      <a:pPr marL="0" indent="0">
                        <a:buFont typeface="Arial" panose="020B0604020202020204" pitchFamily="34" charset="0"/>
                        <a:buChar char="•"/>
                      </a:pPr>
                      <a:r>
                        <a:rPr lang="en-GB" sz="950" dirty="0">
                          <a:latin typeface="Arial" panose="020B0604020202020204" pitchFamily="34" charset="0"/>
                          <a:cs typeface="Arial" panose="020B0604020202020204" pitchFamily="34" charset="0"/>
                        </a:rPr>
                        <a:t> Read, write, represent, partition, compare and order numbers to 100</a:t>
                      </a:r>
                    </a:p>
                    <a:p>
                      <a:pPr marL="0" indent="0">
                        <a:buFont typeface="Arial" panose="020B0604020202020204" pitchFamily="34" charset="0"/>
                        <a:buChar char="•"/>
                      </a:pPr>
                      <a:r>
                        <a:rPr lang="en-GB" sz="950" dirty="0">
                          <a:latin typeface="Arial" panose="020B0604020202020204" pitchFamily="34" charset="0"/>
                          <a:cs typeface="Arial" panose="020B0604020202020204" pitchFamily="34" charset="0"/>
                        </a:rPr>
                        <a:t>Explore patterns including, odds and evens, tens and ones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b="0" dirty="0">
                          <a:solidFill>
                            <a:schemeClr val="tx1"/>
                          </a:solidFill>
                          <a:latin typeface="Arial" panose="020B0604020202020204" pitchFamily="34" charset="0"/>
                          <a:cs typeface="Arial" panose="020B0604020202020204" pitchFamily="34" charset="0"/>
                        </a:rPr>
                        <a:t> Apply number bonds to ass and subtract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b="0" dirty="0">
                          <a:solidFill>
                            <a:schemeClr val="tx1"/>
                          </a:solidFill>
                          <a:latin typeface="Arial" panose="020B0604020202020204" pitchFamily="34" charset="0"/>
                          <a:cs typeface="Arial" panose="020B0604020202020204" pitchFamily="34" charset="0"/>
                        </a:rPr>
                        <a:t>Represent and explain addition and subtraction of two 2-digit numbers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b="0" dirty="0">
                          <a:solidFill>
                            <a:schemeClr val="tx1"/>
                          </a:solidFill>
                          <a:latin typeface="Arial" panose="020B0604020202020204" pitchFamily="34" charset="0"/>
                          <a:cs typeface="Arial" panose="020B0604020202020204" pitchFamily="34" charset="0"/>
                        </a:rPr>
                        <a:t>Add three 1-digit numbers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indent="0">
                        <a:buFont typeface="Arial" panose="020B0604020202020204" pitchFamily="34" charset="0"/>
                        <a:buChar char="•"/>
                      </a:pPr>
                      <a:r>
                        <a:rPr lang="en-GB" sz="950" dirty="0">
                          <a:latin typeface="Arial" panose="020B0604020202020204" pitchFamily="34" charset="0"/>
                          <a:cs typeface="Arial" panose="020B0604020202020204" pitchFamily="34" charset="0"/>
                        </a:rPr>
                        <a:t> Introduction to bar models as a representation</a:t>
                      </a:r>
                    </a:p>
                    <a:p>
                      <a:pPr marL="0" indent="0">
                        <a:buFont typeface="Arial" panose="020B0604020202020204" pitchFamily="34" charset="0"/>
                        <a:buChar char="•"/>
                      </a:pPr>
                      <a:r>
                        <a:rPr lang="en-GB" sz="950" dirty="0">
                          <a:latin typeface="Arial" panose="020B0604020202020204" pitchFamily="34" charset="0"/>
                          <a:cs typeface="Arial" panose="020B0604020202020204" pitchFamily="34" charset="0"/>
                        </a:rPr>
                        <a:t>Crate, label and sketch bar models. </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graphicFrame>
        <p:nvGraphicFramePr>
          <p:cNvPr id="49" name="Table 48">
            <a:extLst>
              <a:ext uri="{FF2B5EF4-FFF2-40B4-BE49-F238E27FC236}">
                <a16:creationId xmlns:a16="http://schemas.microsoft.com/office/drawing/2014/main" id="{62143FD7-00DA-4370-8DE4-3DDC50DB4C9B}"/>
              </a:ext>
            </a:extLst>
          </p:cNvPr>
          <p:cNvGraphicFramePr>
            <a:graphicFrameLocks noGrp="1"/>
          </p:cNvGraphicFramePr>
          <p:nvPr>
            <p:extLst>
              <p:ext uri="{D42A27DB-BD31-4B8C-83A1-F6EECF244321}">
                <p14:modId xmlns:p14="http://schemas.microsoft.com/office/powerpoint/2010/main" val="2758412124"/>
              </p:ext>
            </p:extLst>
          </p:nvPr>
        </p:nvGraphicFramePr>
        <p:xfrm>
          <a:off x="3584150" y="1064071"/>
          <a:ext cx="3065995" cy="2024821"/>
        </p:xfrm>
        <a:graphic>
          <a:graphicData uri="http://schemas.openxmlformats.org/drawingml/2006/table">
            <a:tbl>
              <a:tblPr firstRow="1" bandRow="1">
                <a:tableStyleId>{5940675A-B579-460E-94D1-54222C63F5DA}</a:tableStyleId>
              </a:tblPr>
              <a:tblGrid>
                <a:gridCol w="975150">
                  <a:extLst>
                    <a:ext uri="{9D8B030D-6E8A-4147-A177-3AD203B41FA5}">
                      <a16:colId xmlns:a16="http://schemas.microsoft.com/office/drawing/2014/main" val="2930844339"/>
                    </a:ext>
                  </a:extLst>
                </a:gridCol>
                <a:gridCol w="850900">
                  <a:extLst>
                    <a:ext uri="{9D8B030D-6E8A-4147-A177-3AD203B41FA5}">
                      <a16:colId xmlns:a16="http://schemas.microsoft.com/office/drawing/2014/main" val="588203538"/>
                    </a:ext>
                  </a:extLst>
                </a:gridCol>
                <a:gridCol w="1239945">
                  <a:extLst>
                    <a:ext uri="{9D8B030D-6E8A-4147-A177-3AD203B41FA5}">
                      <a16:colId xmlns:a16="http://schemas.microsoft.com/office/drawing/2014/main" val="141045838"/>
                    </a:ext>
                  </a:extLst>
                </a:gridCol>
              </a:tblGrid>
              <a:tr h="565189">
                <a:tc>
                  <a:txBody>
                    <a:bodyPr/>
                    <a:lstStyle/>
                    <a:p>
                      <a:pPr algn="ctr"/>
                      <a:r>
                        <a:rPr lang="en-GB" sz="1000" b="1" dirty="0">
                          <a:solidFill>
                            <a:srgbClr val="E40045"/>
                          </a:solidFill>
                          <a:latin typeface="Arial" panose="020B0604020202020204" pitchFamily="34" charset="0"/>
                          <a:cs typeface="Arial" panose="020B0604020202020204" pitchFamily="34" charset="0"/>
                        </a:rPr>
                        <a:t>Measures: Length</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000" b="1" dirty="0">
                          <a:solidFill>
                            <a:srgbClr val="E40045"/>
                          </a:solidFill>
                          <a:latin typeface="Arial" panose="020B0604020202020204" pitchFamily="34" charset="0"/>
                          <a:cs typeface="Arial" panose="020B0604020202020204" pitchFamily="34" charset="0"/>
                        </a:rPr>
                        <a:t>Graphs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000" b="1" dirty="0">
                          <a:solidFill>
                            <a:srgbClr val="E40045"/>
                          </a:solidFill>
                          <a:latin typeface="Arial" panose="020B0604020202020204" pitchFamily="34" charset="0"/>
                          <a:cs typeface="Arial" panose="020B0604020202020204" pitchFamily="34" charset="0"/>
                        </a:rPr>
                        <a:t>Multiplication and division: 2,5,10</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459632">
                <a:tc>
                  <a:txBody>
                    <a:bodyPr/>
                    <a:lstStyle/>
                    <a:p>
                      <a:pPr marL="0" indent="0">
                        <a:buFont typeface="Arial" panose="020B0604020202020204" pitchFamily="34" charset="0"/>
                        <a:buChar char="•"/>
                      </a:pPr>
                      <a:r>
                        <a:rPr lang="en-GB" sz="950" dirty="0">
                          <a:latin typeface="Arial" panose="020B0604020202020204" pitchFamily="34" charset="0"/>
                          <a:cs typeface="Arial" panose="020B0604020202020204" pitchFamily="34" charset="0"/>
                        </a:rPr>
                        <a:t> Draw and measure lengths in centimetres</a:t>
                      </a:r>
                    </a:p>
                    <a:p>
                      <a:pPr marL="0" indent="0">
                        <a:buFont typeface="Arial" panose="020B0604020202020204" pitchFamily="34" charset="0"/>
                        <a:buChar char="•"/>
                      </a:pPr>
                      <a:r>
                        <a:rPr lang="en-GB" sz="950" dirty="0">
                          <a:latin typeface="Arial" panose="020B0604020202020204" pitchFamily="34" charset="0"/>
                          <a:cs typeface="Arial" panose="020B0604020202020204" pitchFamily="34" charset="0"/>
                        </a:rPr>
                        <a:t>Use &lt;,&gt; and = to compare and order lengths in m and cm</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b="0" dirty="0">
                          <a:solidFill>
                            <a:schemeClr val="tx1"/>
                          </a:solidFill>
                          <a:latin typeface="Arial" panose="020B0604020202020204" pitchFamily="34" charset="0"/>
                          <a:cs typeface="Arial" panose="020B0604020202020204" pitchFamily="34" charset="0"/>
                        </a:rPr>
                        <a:t> Represent and interpret: pictograms, block diagrams, tables and tally charts. </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b="0" dirty="0">
                          <a:solidFill>
                            <a:schemeClr val="tx1"/>
                          </a:solidFill>
                          <a:latin typeface="Arial" panose="020B0604020202020204" pitchFamily="34" charset="0"/>
                          <a:cs typeface="Arial" panose="020B0604020202020204" pitchFamily="34" charset="0"/>
                        </a:rPr>
                        <a:t>Calculate the times tables of 2,5, and 10 by skip counting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b="0" dirty="0">
                          <a:solidFill>
                            <a:schemeClr val="tx1"/>
                          </a:solidFill>
                          <a:latin typeface="Arial" panose="020B0604020202020204" pitchFamily="34" charset="0"/>
                          <a:cs typeface="Arial" panose="020B0604020202020204" pitchFamily="34" charset="0"/>
                        </a:rPr>
                        <a:t>Relate the 2 times table to doubling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b="0" dirty="0">
                          <a:solidFill>
                            <a:schemeClr val="tx1"/>
                          </a:solidFill>
                          <a:latin typeface="Arial" panose="020B0604020202020204" pitchFamily="34" charset="0"/>
                          <a:cs typeface="Arial" panose="020B0604020202020204" pitchFamily="34" charset="0"/>
                        </a:rPr>
                        <a:t>Explore representations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b="0" dirty="0">
                          <a:solidFill>
                            <a:schemeClr val="tx1"/>
                          </a:solidFill>
                          <a:latin typeface="Arial" panose="020B0604020202020204" pitchFamily="34" charset="0"/>
                          <a:cs typeface="Arial" panose="020B0604020202020204" pitchFamily="34" charset="0"/>
                        </a:rPr>
                        <a:t>Commutativity </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sp>
        <p:nvSpPr>
          <p:cNvPr id="8" name="TextBox 7">
            <a:extLst>
              <a:ext uri="{FF2B5EF4-FFF2-40B4-BE49-F238E27FC236}">
                <a16:creationId xmlns:a16="http://schemas.microsoft.com/office/drawing/2014/main" id="{1754C992-1827-46CA-BB29-1C6CC0229C01}"/>
              </a:ext>
            </a:extLst>
          </p:cNvPr>
          <p:cNvSpPr txBox="1"/>
          <p:nvPr/>
        </p:nvSpPr>
        <p:spPr>
          <a:xfrm>
            <a:off x="2146597" y="760621"/>
            <a:ext cx="2564807" cy="261610"/>
          </a:xfrm>
          <a:prstGeom prst="rect">
            <a:avLst/>
          </a:prstGeom>
          <a:solidFill>
            <a:schemeClr val="bg2"/>
          </a:solidFill>
        </p:spPr>
        <p:txBody>
          <a:bodyPr wrap="square" rtlCol="0">
            <a:spAutoFit/>
          </a:bodyPr>
          <a:lstStyle/>
          <a:p>
            <a:pPr algn="ctr"/>
            <a:r>
              <a:rPr lang="en-GB" sz="1100" dirty="0">
                <a:latin typeface="Arial" panose="020B0604020202020204" pitchFamily="34" charset="0"/>
                <a:cs typeface="Arial" panose="020B0604020202020204" pitchFamily="34" charset="0"/>
              </a:rPr>
              <a:t>Year 2 - Autumn Curriculum Map</a:t>
            </a:r>
          </a:p>
        </p:txBody>
      </p:sp>
      <p:sp>
        <p:nvSpPr>
          <p:cNvPr id="23" name="Rectangle 22">
            <a:extLst>
              <a:ext uri="{FF2B5EF4-FFF2-40B4-BE49-F238E27FC236}">
                <a16:creationId xmlns:a16="http://schemas.microsoft.com/office/drawing/2014/main" id="{F38BC400-B4B5-47A9-BDFD-EF2A09103C76}"/>
              </a:ext>
            </a:extLst>
          </p:cNvPr>
          <p:cNvSpPr/>
          <p:nvPr/>
        </p:nvSpPr>
        <p:spPr>
          <a:xfrm>
            <a:off x="221260" y="3120906"/>
            <a:ext cx="6415478" cy="38461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GB" sz="1200" dirty="0">
                <a:solidFill>
                  <a:schemeClr val="tx1"/>
                </a:solidFill>
                <a:latin typeface="Arial" panose="020B0604020202020204" pitchFamily="34" charset="0"/>
                <a:cs typeface="Arial" panose="020B0604020202020204" pitchFamily="34" charset="0"/>
              </a:rPr>
              <a:t>This term one of our key focuses in Year 2 is addition and subtraction within 100. Below are some of the key small steps pupils will be learning about:</a:t>
            </a:r>
          </a:p>
        </p:txBody>
      </p:sp>
      <p:graphicFrame>
        <p:nvGraphicFramePr>
          <p:cNvPr id="9" name="Table 8">
            <a:extLst>
              <a:ext uri="{FF2B5EF4-FFF2-40B4-BE49-F238E27FC236}">
                <a16:creationId xmlns:a16="http://schemas.microsoft.com/office/drawing/2014/main" id="{A8452087-07E3-43B7-A4E6-5F0EB006B6EF}"/>
              </a:ext>
            </a:extLst>
          </p:cNvPr>
          <p:cNvGraphicFramePr>
            <a:graphicFrameLocks noGrp="1"/>
          </p:cNvGraphicFramePr>
          <p:nvPr>
            <p:extLst>
              <p:ext uri="{D42A27DB-BD31-4B8C-83A1-F6EECF244321}">
                <p14:modId xmlns:p14="http://schemas.microsoft.com/office/powerpoint/2010/main" val="1954565783"/>
              </p:ext>
            </p:extLst>
          </p:nvPr>
        </p:nvGraphicFramePr>
        <p:xfrm>
          <a:off x="5069299" y="8017550"/>
          <a:ext cx="1629200" cy="792480"/>
        </p:xfrm>
        <a:graphic>
          <a:graphicData uri="http://schemas.openxmlformats.org/drawingml/2006/table">
            <a:tbl>
              <a:tblPr firstRow="1" bandRow="1">
                <a:tableStyleId>{5940675A-B579-460E-94D1-54222C63F5DA}</a:tableStyleId>
              </a:tblPr>
              <a:tblGrid>
                <a:gridCol w="890396">
                  <a:extLst>
                    <a:ext uri="{9D8B030D-6E8A-4147-A177-3AD203B41FA5}">
                      <a16:colId xmlns:a16="http://schemas.microsoft.com/office/drawing/2014/main" val="1903113787"/>
                    </a:ext>
                  </a:extLst>
                </a:gridCol>
                <a:gridCol w="738804">
                  <a:extLst>
                    <a:ext uri="{9D8B030D-6E8A-4147-A177-3AD203B41FA5}">
                      <a16:colId xmlns:a16="http://schemas.microsoft.com/office/drawing/2014/main" val="4152456375"/>
                    </a:ext>
                  </a:extLst>
                </a:gridCol>
              </a:tblGrid>
              <a:tr h="231882">
                <a:tc gridSpan="2">
                  <a:txBody>
                    <a:bodyPr/>
                    <a:lstStyle/>
                    <a:p>
                      <a:pPr algn="ctr"/>
                      <a:r>
                        <a:rPr lang="en-GB" sz="2000" dirty="0"/>
                        <a:t>27</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1363086154"/>
                  </a:ext>
                </a:extLst>
              </a:tr>
              <a:tr h="231882">
                <a:tc>
                  <a:txBody>
                    <a:bodyPr/>
                    <a:lstStyle/>
                    <a:p>
                      <a:pPr algn="ctr"/>
                      <a:r>
                        <a:rPr lang="en-GB" sz="2000" dirty="0"/>
                        <a:t>16</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GB" sz="2000" dirty="0"/>
                        <a:t>11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46983032"/>
                  </a:ext>
                </a:extLst>
              </a:tr>
            </a:tbl>
          </a:graphicData>
        </a:graphic>
      </p:graphicFrame>
      <p:sp>
        <p:nvSpPr>
          <p:cNvPr id="17" name="Rectangle 16">
            <a:extLst>
              <a:ext uri="{FF2B5EF4-FFF2-40B4-BE49-F238E27FC236}">
                <a16:creationId xmlns:a16="http://schemas.microsoft.com/office/drawing/2014/main" id="{E9D36215-0EA0-494C-8916-6ACB5155C4D1}"/>
              </a:ext>
            </a:extLst>
          </p:cNvPr>
          <p:cNvSpPr/>
          <p:nvPr/>
        </p:nvSpPr>
        <p:spPr>
          <a:xfrm>
            <a:off x="4273158" y="8179344"/>
            <a:ext cx="441146" cy="369332"/>
          </a:xfrm>
          <a:prstGeom prst="rect">
            <a:avLst/>
          </a:prstGeom>
        </p:spPr>
        <p:txBody>
          <a:bodyPr wrap="none">
            <a:spAutoFit/>
          </a:bodyPr>
          <a:lstStyle/>
          <a:p>
            <a:pPr algn="ctr"/>
            <a:r>
              <a:rPr lang="en-GB" dirty="0">
                <a:latin typeface="Arial" panose="020B0604020202020204" pitchFamily="34" charset="0"/>
                <a:cs typeface="Arial" panose="020B0604020202020204" pitchFamily="34" charset="0"/>
              </a:rPr>
              <a:t>27</a:t>
            </a:r>
          </a:p>
        </p:txBody>
      </p:sp>
      <p:sp>
        <p:nvSpPr>
          <p:cNvPr id="19" name="Rectangle 18">
            <a:extLst>
              <a:ext uri="{FF2B5EF4-FFF2-40B4-BE49-F238E27FC236}">
                <a16:creationId xmlns:a16="http://schemas.microsoft.com/office/drawing/2014/main" id="{9797028F-63F2-44DA-BEA9-4F0379A07149}"/>
              </a:ext>
            </a:extLst>
          </p:cNvPr>
          <p:cNvSpPr/>
          <p:nvPr/>
        </p:nvSpPr>
        <p:spPr>
          <a:xfrm>
            <a:off x="3394555" y="7832884"/>
            <a:ext cx="441146"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16</a:t>
            </a:r>
          </a:p>
        </p:txBody>
      </p:sp>
      <p:sp>
        <p:nvSpPr>
          <p:cNvPr id="24" name="Rectangle 23">
            <a:extLst>
              <a:ext uri="{FF2B5EF4-FFF2-40B4-BE49-F238E27FC236}">
                <a16:creationId xmlns:a16="http://schemas.microsoft.com/office/drawing/2014/main" id="{89D0CF29-432D-4049-83BA-5870F1A59F44}"/>
              </a:ext>
            </a:extLst>
          </p:cNvPr>
          <p:cNvSpPr/>
          <p:nvPr/>
        </p:nvSpPr>
        <p:spPr>
          <a:xfrm>
            <a:off x="3414060" y="8493780"/>
            <a:ext cx="424027"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11</a:t>
            </a:r>
          </a:p>
        </p:txBody>
      </p:sp>
      <p:pic>
        <p:nvPicPr>
          <p:cNvPr id="35" name="Picture 34">
            <a:extLst>
              <a:ext uri="{FF2B5EF4-FFF2-40B4-BE49-F238E27FC236}">
                <a16:creationId xmlns:a16="http://schemas.microsoft.com/office/drawing/2014/main" id="{EE7E30BB-C439-4F4A-B00B-EA8684794B60}"/>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5807899" y="5368538"/>
            <a:ext cx="743185" cy="122016"/>
          </a:xfrm>
          <a:prstGeom prst="rect">
            <a:avLst/>
          </a:prstGeom>
        </p:spPr>
      </p:pic>
      <p:pic>
        <p:nvPicPr>
          <p:cNvPr id="36" name="Picture 35">
            <a:extLst>
              <a:ext uri="{FF2B5EF4-FFF2-40B4-BE49-F238E27FC236}">
                <a16:creationId xmlns:a16="http://schemas.microsoft.com/office/drawing/2014/main" id="{19B37D93-A901-4664-B3DC-695EB3976CEC}"/>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Layer>
                </a14:imgProps>
              </a:ext>
            </a:extLst>
          </a:blip>
          <a:srcRect l="32186" t="51742" r="27657" b="23910"/>
          <a:stretch/>
        </p:blipFill>
        <p:spPr>
          <a:xfrm>
            <a:off x="4551546" y="5357685"/>
            <a:ext cx="176888" cy="143721"/>
          </a:xfrm>
          <a:prstGeom prst="rect">
            <a:avLst/>
          </a:prstGeom>
        </p:spPr>
      </p:pic>
      <p:pic>
        <p:nvPicPr>
          <p:cNvPr id="38" name="Picture 37">
            <a:extLst>
              <a:ext uri="{FF2B5EF4-FFF2-40B4-BE49-F238E27FC236}">
                <a16:creationId xmlns:a16="http://schemas.microsoft.com/office/drawing/2014/main" id="{6409E13D-5030-4DB1-A773-4ED2E482A4D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Layer>
                </a14:imgProps>
              </a:ext>
            </a:extLst>
          </a:blip>
          <a:srcRect l="32186" t="51742" r="27657" b="23910"/>
          <a:stretch/>
        </p:blipFill>
        <p:spPr>
          <a:xfrm>
            <a:off x="4316843" y="5462189"/>
            <a:ext cx="176888" cy="143721"/>
          </a:xfrm>
          <a:prstGeom prst="rect">
            <a:avLst/>
          </a:prstGeom>
        </p:spPr>
      </p:pic>
      <p:pic>
        <p:nvPicPr>
          <p:cNvPr id="39" name="Picture 38">
            <a:extLst>
              <a:ext uri="{FF2B5EF4-FFF2-40B4-BE49-F238E27FC236}">
                <a16:creationId xmlns:a16="http://schemas.microsoft.com/office/drawing/2014/main" id="{4CD9BF73-AA57-495F-B2CD-36C7E589F3D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Layer>
                </a14:imgProps>
              </a:ext>
            </a:extLst>
          </a:blip>
          <a:srcRect l="32186" t="51742" r="27657" b="23910"/>
          <a:stretch/>
        </p:blipFill>
        <p:spPr>
          <a:xfrm>
            <a:off x="4081864" y="5396588"/>
            <a:ext cx="176888" cy="143721"/>
          </a:xfrm>
          <a:prstGeom prst="rect">
            <a:avLst/>
          </a:prstGeom>
        </p:spPr>
      </p:pic>
      <p:pic>
        <p:nvPicPr>
          <p:cNvPr id="45" name="Picture 44">
            <a:extLst>
              <a:ext uri="{FF2B5EF4-FFF2-40B4-BE49-F238E27FC236}">
                <a16:creationId xmlns:a16="http://schemas.microsoft.com/office/drawing/2014/main" id="{6EFFC942-5AF7-4BF0-A5E3-49404731D1F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5762866" y="5457597"/>
            <a:ext cx="743185" cy="122016"/>
          </a:xfrm>
          <a:prstGeom prst="rect">
            <a:avLst/>
          </a:prstGeom>
        </p:spPr>
      </p:pic>
      <p:pic>
        <p:nvPicPr>
          <p:cNvPr id="50" name="Picture 49">
            <a:extLst>
              <a:ext uri="{FF2B5EF4-FFF2-40B4-BE49-F238E27FC236}">
                <a16:creationId xmlns:a16="http://schemas.microsoft.com/office/drawing/2014/main" id="{2376E134-C0DE-47D8-9A85-C605BF620E4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3333" b="68182" l="12381" r="80476">
                        <a14:foregroundMark x1="12381" y1="63636" x2="12381" y2="63636"/>
                        <a14:foregroundMark x1="80476" y1="50000" x2="80476" y2="50000"/>
                      </a14:backgroundRemoval>
                    </a14:imgEffect>
                  </a14:imgLayer>
                </a14:imgProps>
              </a:ext>
            </a:extLst>
          </a:blip>
          <a:srcRect l="6382" t="30861" r="13016" b="27033"/>
          <a:stretch/>
        </p:blipFill>
        <p:spPr>
          <a:xfrm>
            <a:off x="5770546" y="5266072"/>
            <a:ext cx="743185" cy="122016"/>
          </a:xfrm>
          <a:prstGeom prst="rect">
            <a:avLst/>
          </a:prstGeom>
        </p:spPr>
      </p:pic>
      <p:sp>
        <p:nvSpPr>
          <p:cNvPr id="2" name="Footer Placeholder 1">
            <a:extLst>
              <a:ext uri="{FF2B5EF4-FFF2-40B4-BE49-F238E27FC236}">
                <a16:creationId xmlns:a16="http://schemas.microsoft.com/office/drawing/2014/main" id="{6EC6FCC1-5FE1-4DED-AC16-35FDC8BC7D56}"/>
              </a:ext>
            </a:extLst>
          </p:cNvPr>
          <p:cNvSpPr>
            <a:spLocks noGrp="1"/>
          </p:cNvSpPr>
          <p:nvPr>
            <p:ph type="ftr" sz="quarter" idx="11"/>
          </p:nvPr>
        </p:nvSpPr>
        <p:spPr>
          <a:xfrm>
            <a:off x="2271708" y="9501151"/>
            <a:ext cx="2314575" cy="527403"/>
          </a:xfrm>
        </p:spPr>
        <p:txBody>
          <a:bodyPr/>
          <a:lstStyle/>
          <a:p>
            <a:r>
              <a:rPr lang="en-GB" dirty="0"/>
              <a:t>Copyright © 2019 Mathematics Mastery. </a:t>
            </a:r>
          </a:p>
        </p:txBody>
      </p:sp>
    </p:spTree>
    <p:extLst>
      <p:ext uri="{BB962C8B-B14F-4D97-AF65-F5344CB8AC3E}">
        <p14:creationId xmlns:p14="http://schemas.microsoft.com/office/powerpoint/2010/main" val="190577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EB1106-CEF0-4CA8-A52E-204F48BF49C8}"/>
              </a:ext>
            </a:extLst>
          </p:cNvPr>
          <p:cNvSpPr/>
          <p:nvPr/>
        </p:nvSpPr>
        <p:spPr>
          <a:xfrm>
            <a:off x="228600" y="230981"/>
            <a:ext cx="6421543"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Big Pictures</a:t>
            </a:r>
          </a:p>
        </p:txBody>
      </p:sp>
      <p:sp>
        <p:nvSpPr>
          <p:cNvPr id="10" name="TextBox 9">
            <a:extLst>
              <a:ext uri="{FF2B5EF4-FFF2-40B4-BE49-F238E27FC236}">
                <a16:creationId xmlns:a16="http://schemas.microsoft.com/office/drawing/2014/main" id="{733ADA13-B5CD-4D3A-8889-FEE3E3283C21}"/>
              </a:ext>
            </a:extLst>
          </p:cNvPr>
          <p:cNvSpPr txBox="1"/>
          <p:nvPr/>
        </p:nvSpPr>
        <p:spPr>
          <a:xfrm>
            <a:off x="495299" y="791737"/>
            <a:ext cx="5867400"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What maths can you see? Discuss with your children at home using the key vocabulary from the previous page</a:t>
            </a:r>
            <a:r>
              <a:rPr lang="en-GB" sz="1200" dirty="0">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BF08BD57-2A8C-4D4D-AE19-73F33D2333BE}"/>
              </a:ext>
            </a:extLst>
          </p:cNvPr>
          <p:cNvPicPr>
            <a:picLocks noChangeAspect="1"/>
          </p:cNvPicPr>
          <p:nvPr/>
        </p:nvPicPr>
        <p:blipFill>
          <a:blip r:embed="rId2"/>
          <a:stretch>
            <a:fillRect/>
          </a:stretch>
        </p:blipFill>
        <p:spPr>
          <a:xfrm>
            <a:off x="593331" y="1411054"/>
            <a:ext cx="5692080" cy="3950419"/>
          </a:xfrm>
          <a:prstGeom prst="rect">
            <a:avLst/>
          </a:prstGeom>
        </p:spPr>
      </p:pic>
      <p:pic>
        <p:nvPicPr>
          <p:cNvPr id="5" name="Picture 4">
            <a:extLst>
              <a:ext uri="{FF2B5EF4-FFF2-40B4-BE49-F238E27FC236}">
                <a16:creationId xmlns:a16="http://schemas.microsoft.com/office/drawing/2014/main" id="{48F3805F-19F6-47D5-AE72-8EF56E09ABB2}"/>
              </a:ext>
            </a:extLst>
          </p:cNvPr>
          <p:cNvPicPr>
            <a:picLocks noChangeAspect="1"/>
          </p:cNvPicPr>
          <p:nvPr/>
        </p:nvPicPr>
        <p:blipFill rotWithShape="1">
          <a:blip r:embed="rId3"/>
          <a:srcRect r="3095" b="2692"/>
          <a:stretch/>
        </p:blipFill>
        <p:spPr>
          <a:xfrm>
            <a:off x="607375" y="5457570"/>
            <a:ext cx="5678036" cy="3950419"/>
          </a:xfrm>
          <a:prstGeom prst="rect">
            <a:avLst/>
          </a:prstGeom>
        </p:spPr>
      </p:pic>
      <p:sp>
        <p:nvSpPr>
          <p:cNvPr id="2" name="Footer Placeholder 1">
            <a:extLst>
              <a:ext uri="{FF2B5EF4-FFF2-40B4-BE49-F238E27FC236}">
                <a16:creationId xmlns:a16="http://schemas.microsoft.com/office/drawing/2014/main" id="{C1FED880-9A53-4B50-89E4-AB231BDE460A}"/>
              </a:ext>
            </a:extLst>
          </p:cNvPr>
          <p:cNvSpPr>
            <a:spLocks noGrp="1"/>
          </p:cNvSpPr>
          <p:nvPr>
            <p:ph type="ftr" sz="quarter" idx="11"/>
          </p:nvPr>
        </p:nvSpPr>
        <p:spPr>
          <a:xfrm>
            <a:off x="2271711" y="9378597"/>
            <a:ext cx="2314575" cy="527403"/>
          </a:xfrm>
        </p:spPr>
        <p:txBody>
          <a:bodyPr/>
          <a:lstStyle/>
          <a:p>
            <a:r>
              <a:rPr lang="en-GB" dirty="0"/>
              <a:t>Copyright © 2019 Mathematics Mastery. </a:t>
            </a:r>
          </a:p>
        </p:txBody>
      </p:sp>
    </p:spTree>
    <p:extLst>
      <p:ext uri="{BB962C8B-B14F-4D97-AF65-F5344CB8AC3E}">
        <p14:creationId xmlns:p14="http://schemas.microsoft.com/office/powerpoint/2010/main" val="800448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BE67F4-D73C-4821-9945-464F7E256448}"/>
              </a:ext>
            </a:extLst>
          </p:cNvPr>
          <p:cNvSpPr/>
          <p:nvPr/>
        </p:nvSpPr>
        <p:spPr>
          <a:xfrm>
            <a:off x="238468" y="5251344"/>
            <a:ext cx="6455933" cy="4353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22EB1106-CEF0-4CA8-A52E-204F48BF49C8}"/>
              </a:ext>
            </a:extLst>
          </p:cNvPr>
          <p:cNvSpPr/>
          <p:nvPr/>
        </p:nvSpPr>
        <p:spPr>
          <a:xfrm>
            <a:off x="228600" y="230981"/>
            <a:ext cx="6421543"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Try this at home – workshop games</a:t>
            </a:r>
          </a:p>
        </p:txBody>
      </p:sp>
      <p:grpSp>
        <p:nvGrpSpPr>
          <p:cNvPr id="8" name="Group 7">
            <a:extLst>
              <a:ext uri="{FF2B5EF4-FFF2-40B4-BE49-F238E27FC236}">
                <a16:creationId xmlns:a16="http://schemas.microsoft.com/office/drawing/2014/main" id="{44627255-F75A-4A21-9B48-0DEAD5101C5B}"/>
              </a:ext>
            </a:extLst>
          </p:cNvPr>
          <p:cNvGrpSpPr/>
          <p:nvPr/>
        </p:nvGrpSpPr>
        <p:grpSpPr>
          <a:xfrm>
            <a:off x="228600" y="827929"/>
            <a:ext cx="6455933" cy="4224403"/>
            <a:chOff x="260180" y="988248"/>
            <a:chExt cx="6421543" cy="4224403"/>
          </a:xfrm>
        </p:grpSpPr>
        <p:sp>
          <p:nvSpPr>
            <p:cNvPr id="7" name="Rectangle 6">
              <a:extLst>
                <a:ext uri="{FF2B5EF4-FFF2-40B4-BE49-F238E27FC236}">
                  <a16:creationId xmlns:a16="http://schemas.microsoft.com/office/drawing/2014/main" id="{949AAD3A-907A-4FB4-B423-B1C2D5BDB196}"/>
                </a:ext>
              </a:extLst>
            </p:cNvPr>
            <p:cNvSpPr/>
            <p:nvPr/>
          </p:nvSpPr>
          <p:spPr>
            <a:xfrm>
              <a:off x="260180" y="988248"/>
              <a:ext cx="6421543" cy="4224403"/>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EFE15394-34BF-4EBD-A471-C90548540732}"/>
                </a:ext>
              </a:extLst>
            </p:cNvPr>
            <p:cNvSpPr/>
            <p:nvPr/>
          </p:nvSpPr>
          <p:spPr>
            <a:xfrm>
              <a:off x="421875" y="4783296"/>
              <a:ext cx="6117785" cy="3299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solidFill>
                  <a:latin typeface="Arial" panose="020B0604020202020204" pitchFamily="34" charset="0"/>
                  <a:cs typeface="Arial" panose="020B0604020202020204" pitchFamily="34" charset="0"/>
                </a:rPr>
                <a:t>ones    tens     add     subtract   is equal to      If I know…then I know…</a:t>
              </a:r>
            </a:p>
          </p:txBody>
        </p:sp>
        <p:sp>
          <p:nvSpPr>
            <p:cNvPr id="19" name="TextBox 18">
              <a:extLst>
                <a:ext uri="{FF2B5EF4-FFF2-40B4-BE49-F238E27FC236}">
                  <a16:creationId xmlns:a16="http://schemas.microsoft.com/office/drawing/2014/main" id="{A003AC97-3AB7-4D45-BA13-F63D9C4104D3}"/>
                </a:ext>
              </a:extLst>
            </p:cNvPr>
            <p:cNvSpPr txBox="1"/>
            <p:nvPr/>
          </p:nvSpPr>
          <p:spPr>
            <a:xfrm>
              <a:off x="908689" y="2088343"/>
              <a:ext cx="549830" cy="820454"/>
            </a:xfrm>
            <a:prstGeom prst="rect">
              <a:avLst/>
            </a:prstGeom>
            <a:noFill/>
            <a:ln w="28575">
              <a:solidFill>
                <a:schemeClr val="tx1"/>
              </a:solidFill>
            </a:ln>
          </p:spPr>
          <p:txBody>
            <a:bodyPr wrap="square" rtlCol="0">
              <a:spAutoFit/>
            </a:bodyPr>
            <a:lstStyle/>
            <a:p>
              <a:endParaRPr lang="en-GB" dirty="0"/>
            </a:p>
          </p:txBody>
        </p:sp>
        <p:sp>
          <p:nvSpPr>
            <p:cNvPr id="20" name="TextBox 19">
              <a:extLst>
                <a:ext uri="{FF2B5EF4-FFF2-40B4-BE49-F238E27FC236}">
                  <a16:creationId xmlns:a16="http://schemas.microsoft.com/office/drawing/2014/main" id="{93B080CA-396F-4848-A3E0-39029B7A2772}"/>
                </a:ext>
              </a:extLst>
            </p:cNvPr>
            <p:cNvSpPr txBox="1"/>
            <p:nvPr/>
          </p:nvSpPr>
          <p:spPr>
            <a:xfrm>
              <a:off x="1458519" y="2088343"/>
              <a:ext cx="549830" cy="820454"/>
            </a:xfrm>
            <a:prstGeom prst="rect">
              <a:avLst/>
            </a:prstGeom>
            <a:noFill/>
            <a:ln w="28575">
              <a:solidFill>
                <a:schemeClr val="tx1"/>
              </a:solidFill>
            </a:ln>
          </p:spPr>
          <p:txBody>
            <a:bodyPr wrap="square" rtlCol="0">
              <a:spAutoFit/>
            </a:bodyPr>
            <a:lstStyle/>
            <a:p>
              <a:endParaRPr lang="en-GB" dirty="0"/>
            </a:p>
          </p:txBody>
        </p:sp>
        <p:sp>
          <p:nvSpPr>
            <p:cNvPr id="21" name="TextBox 20">
              <a:extLst>
                <a:ext uri="{FF2B5EF4-FFF2-40B4-BE49-F238E27FC236}">
                  <a16:creationId xmlns:a16="http://schemas.microsoft.com/office/drawing/2014/main" id="{15B68E6C-D569-4C01-B2ED-240A3B2D70C6}"/>
                </a:ext>
              </a:extLst>
            </p:cNvPr>
            <p:cNvSpPr txBox="1"/>
            <p:nvPr/>
          </p:nvSpPr>
          <p:spPr>
            <a:xfrm>
              <a:off x="3027334" y="2088343"/>
              <a:ext cx="549830" cy="820454"/>
            </a:xfrm>
            <a:prstGeom prst="rect">
              <a:avLst/>
            </a:prstGeom>
            <a:noFill/>
            <a:ln w="28575">
              <a:solidFill>
                <a:schemeClr val="tx1"/>
              </a:solidFill>
            </a:ln>
          </p:spPr>
          <p:txBody>
            <a:bodyPr wrap="square" rtlCol="0">
              <a:spAutoFit/>
            </a:bodyPr>
            <a:lstStyle/>
            <a:p>
              <a:endParaRPr lang="en-GB" dirty="0"/>
            </a:p>
          </p:txBody>
        </p:sp>
        <p:sp>
          <p:nvSpPr>
            <p:cNvPr id="22" name="TextBox 21">
              <a:extLst>
                <a:ext uri="{FF2B5EF4-FFF2-40B4-BE49-F238E27FC236}">
                  <a16:creationId xmlns:a16="http://schemas.microsoft.com/office/drawing/2014/main" id="{248CA403-E62B-4C4A-8C10-51EE5359222C}"/>
                </a:ext>
              </a:extLst>
            </p:cNvPr>
            <p:cNvSpPr txBox="1"/>
            <p:nvPr/>
          </p:nvSpPr>
          <p:spPr>
            <a:xfrm>
              <a:off x="3577164" y="2088343"/>
              <a:ext cx="549830" cy="820454"/>
            </a:xfrm>
            <a:prstGeom prst="rect">
              <a:avLst/>
            </a:prstGeom>
            <a:noFill/>
            <a:ln w="28575">
              <a:solidFill>
                <a:schemeClr val="tx1"/>
              </a:solidFill>
            </a:ln>
          </p:spPr>
          <p:txBody>
            <a:bodyPr wrap="square" rtlCol="0">
              <a:spAutoFit/>
            </a:bodyPr>
            <a:lstStyle/>
            <a:p>
              <a:endParaRPr lang="en-GB"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5ED7E7F-C114-448B-8804-D4238AC2773C}"/>
                    </a:ext>
                  </a:extLst>
                </p:cNvPr>
                <p:cNvSpPr txBox="1"/>
                <p:nvPr/>
              </p:nvSpPr>
              <p:spPr>
                <a:xfrm>
                  <a:off x="2248164" y="2137577"/>
                  <a:ext cx="549830"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m:t>
                        </m:r>
                      </m:oMath>
                    </m:oMathPara>
                  </a14:m>
                  <a:endParaRPr lang="en-GB" sz="4400" dirty="0"/>
                </a:p>
              </p:txBody>
            </p:sp>
          </mc:Choice>
          <mc:Fallback xmlns="">
            <p:sp>
              <p:nvSpPr>
                <p:cNvPr id="27" name="TextBox 26">
                  <a:extLst>
                    <a:ext uri="{FF2B5EF4-FFF2-40B4-BE49-F238E27FC236}">
                      <a16:creationId xmlns:a16="http://schemas.microsoft.com/office/drawing/2014/main" id="{75ED7E7F-C114-448B-8804-D4238AC2773C}"/>
                    </a:ext>
                  </a:extLst>
                </p:cNvPr>
                <p:cNvSpPr txBox="1">
                  <a:spLocks noRot="1" noChangeAspect="1" noMove="1" noResize="1" noEditPoints="1" noAdjustHandles="1" noChangeArrowheads="1" noChangeShapeType="1" noTextEdit="1"/>
                </p:cNvSpPr>
                <p:nvPr/>
              </p:nvSpPr>
              <p:spPr>
                <a:xfrm>
                  <a:off x="2248164" y="2137577"/>
                  <a:ext cx="549830" cy="677108"/>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36FB800-CA38-4B63-B322-78BAAB28CDAA}"/>
                    </a:ext>
                  </a:extLst>
                </p:cNvPr>
                <p:cNvSpPr txBox="1"/>
                <p:nvPr/>
              </p:nvSpPr>
              <p:spPr>
                <a:xfrm>
                  <a:off x="4321234" y="2081953"/>
                  <a:ext cx="549830"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m:t>
                        </m:r>
                      </m:oMath>
                    </m:oMathPara>
                  </a14:m>
                  <a:endParaRPr lang="en-GB" sz="4400" dirty="0"/>
                </a:p>
              </p:txBody>
            </p:sp>
          </mc:Choice>
          <mc:Fallback xmlns="">
            <p:sp>
              <p:nvSpPr>
                <p:cNvPr id="28" name="TextBox 27">
                  <a:extLst>
                    <a:ext uri="{FF2B5EF4-FFF2-40B4-BE49-F238E27FC236}">
                      <a16:creationId xmlns:a16="http://schemas.microsoft.com/office/drawing/2014/main" id="{936FB800-CA38-4B63-B322-78BAAB28CDAA}"/>
                    </a:ext>
                  </a:extLst>
                </p:cNvPr>
                <p:cNvSpPr txBox="1">
                  <a:spLocks noRot="1" noChangeAspect="1" noMove="1" noResize="1" noEditPoints="1" noAdjustHandles="1" noChangeArrowheads="1" noChangeShapeType="1" noTextEdit="1"/>
                </p:cNvSpPr>
                <p:nvPr/>
              </p:nvSpPr>
              <p:spPr>
                <a:xfrm>
                  <a:off x="4321234" y="2081953"/>
                  <a:ext cx="549830" cy="677108"/>
                </a:xfrm>
                <a:prstGeom prst="rect">
                  <a:avLst/>
                </a:prstGeom>
                <a:blipFill>
                  <a:blip r:embed="rId3"/>
                  <a:stretch>
                    <a:fillRect/>
                  </a:stretch>
                </a:blipFill>
              </p:spPr>
              <p:txBody>
                <a:bodyPr/>
                <a:lstStyle/>
                <a:p>
                  <a:r>
                    <a:rPr lang="en-GB">
                      <a:noFill/>
                    </a:rPr>
                    <a:t> </a:t>
                  </a:r>
                </a:p>
              </p:txBody>
            </p:sp>
          </mc:Fallback>
        </mc:AlternateContent>
        <p:sp>
          <p:nvSpPr>
            <p:cNvPr id="29" name="TextBox 28">
              <a:extLst>
                <a:ext uri="{FF2B5EF4-FFF2-40B4-BE49-F238E27FC236}">
                  <a16:creationId xmlns:a16="http://schemas.microsoft.com/office/drawing/2014/main" id="{69C5213E-E05A-4CC2-A734-8AE2ACECD330}"/>
                </a:ext>
              </a:extLst>
            </p:cNvPr>
            <p:cNvSpPr txBox="1"/>
            <p:nvPr/>
          </p:nvSpPr>
          <p:spPr>
            <a:xfrm>
              <a:off x="498364" y="1493836"/>
              <a:ext cx="4163464"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Each player draws an addition grid like this: </a:t>
              </a:r>
            </a:p>
          </p:txBody>
        </p:sp>
        <p:sp>
          <p:nvSpPr>
            <p:cNvPr id="30" name="TextBox 29">
              <a:extLst>
                <a:ext uri="{FF2B5EF4-FFF2-40B4-BE49-F238E27FC236}">
                  <a16:creationId xmlns:a16="http://schemas.microsoft.com/office/drawing/2014/main" id="{0D7CF17B-9A0C-469A-85CE-A880ACCA538C}"/>
                </a:ext>
              </a:extLst>
            </p:cNvPr>
            <p:cNvSpPr txBox="1"/>
            <p:nvPr/>
          </p:nvSpPr>
          <p:spPr>
            <a:xfrm>
              <a:off x="341028" y="3061217"/>
              <a:ext cx="6229049" cy="1569660"/>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Take it in turns to roll the dice. After you have rolled the dice, you decide which box to place that number in. Once all four numbers have been placed, add your two 2-digit numbers to get your total. Closest to 100 wins.  </a:t>
              </a:r>
            </a:p>
            <a:p>
              <a:endParaRPr lang="en-GB" sz="1600" dirty="0"/>
            </a:p>
            <a:p>
              <a:r>
                <a:rPr lang="en-GB" sz="1600" dirty="0">
                  <a:latin typeface="Arial" panose="020B0604020202020204" pitchFamily="34" charset="0"/>
                  <a:cs typeface="Arial" panose="020B0604020202020204" pitchFamily="34" charset="0"/>
                </a:rPr>
                <a:t>Adapting: You can change the target total, or try using subtraction. </a:t>
              </a:r>
            </a:p>
          </p:txBody>
        </p:sp>
        <p:sp>
          <p:nvSpPr>
            <p:cNvPr id="31" name="Rectangle 30">
              <a:extLst>
                <a:ext uri="{FF2B5EF4-FFF2-40B4-BE49-F238E27FC236}">
                  <a16:creationId xmlns:a16="http://schemas.microsoft.com/office/drawing/2014/main" id="{D0BF2067-1F3C-48AB-B52C-7648FE1DF44D}"/>
                </a:ext>
              </a:extLst>
            </p:cNvPr>
            <p:cNvSpPr/>
            <p:nvPr/>
          </p:nvSpPr>
          <p:spPr>
            <a:xfrm>
              <a:off x="510728" y="1268255"/>
              <a:ext cx="4711832" cy="338554"/>
            </a:xfrm>
            <a:prstGeom prst="rect">
              <a:avLst/>
            </a:prstGeom>
          </p:spPr>
          <p:txBody>
            <a:bodyPr wrap="none">
              <a:spAutoFit/>
            </a:bodyPr>
            <a:lstStyle/>
            <a:p>
              <a:r>
                <a:rPr lang="en-GB" sz="1600" dirty="0">
                  <a:latin typeface="Arial" panose="020B0604020202020204" pitchFamily="34" charset="0"/>
                  <a:cs typeface="Arial" panose="020B0604020202020204" pitchFamily="34" charset="0"/>
                </a:rPr>
                <a:t>For this game, you need dice, a pencil and paper. </a:t>
              </a:r>
            </a:p>
          </p:txBody>
        </p:sp>
        <p:cxnSp>
          <p:nvCxnSpPr>
            <p:cNvPr id="32" name="Straight Connector 31">
              <a:extLst>
                <a:ext uri="{FF2B5EF4-FFF2-40B4-BE49-F238E27FC236}">
                  <a16:creationId xmlns:a16="http://schemas.microsoft.com/office/drawing/2014/main" id="{26FF0C0A-793A-45F1-80B9-2D3AF42B3E6B}"/>
                </a:ext>
              </a:extLst>
            </p:cNvPr>
            <p:cNvCxnSpPr>
              <a:cxnSpLocks/>
            </p:cNvCxnSpPr>
            <p:nvPr/>
          </p:nvCxnSpPr>
          <p:spPr>
            <a:xfrm>
              <a:off x="5057914" y="2908797"/>
              <a:ext cx="1196112"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D4B2DF4-B529-49EE-9269-2A9320C02D92}"/>
                </a:ext>
              </a:extLst>
            </p:cNvPr>
            <p:cNvSpPr txBox="1"/>
            <p:nvPr/>
          </p:nvSpPr>
          <p:spPr>
            <a:xfrm>
              <a:off x="2650480" y="988248"/>
              <a:ext cx="1204139"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Make 100</a:t>
              </a:r>
            </a:p>
          </p:txBody>
        </p:sp>
      </p:grpSp>
      <p:sp>
        <p:nvSpPr>
          <p:cNvPr id="33" name="Rectangle 32">
            <a:extLst>
              <a:ext uri="{FF2B5EF4-FFF2-40B4-BE49-F238E27FC236}">
                <a16:creationId xmlns:a16="http://schemas.microsoft.com/office/drawing/2014/main" id="{BFF59123-B003-422B-B21C-924E8D5EBE7F}"/>
              </a:ext>
            </a:extLst>
          </p:cNvPr>
          <p:cNvSpPr/>
          <p:nvPr/>
        </p:nvSpPr>
        <p:spPr>
          <a:xfrm>
            <a:off x="309881" y="9216040"/>
            <a:ext cx="6262408" cy="31426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solidFill>
                <a:latin typeface="Arial" panose="020B0604020202020204" pitchFamily="34" charset="0"/>
                <a:cs typeface="Arial" panose="020B0604020202020204" pitchFamily="34" charset="0"/>
              </a:rPr>
              <a:t>ones    tens     add     subtract   is equal to      If I know…then I know…</a:t>
            </a:r>
          </a:p>
        </p:txBody>
      </p:sp>
      <p:graphicFrame>
        <p:nvGraphicFramePr>
          <p:cNvPr id="34" name="Table 33">
            <a:extLst>
              <a:ext uri="{FF2B5EF4-FFF2-40B4-BE49-F238E27FC236}">
                <a16:creationId xmlns:a16="http://schemas.microsoft.com/office/drawing/2014/main" id="{1327E6B0-A47A-4947-A5B1-62AF4B813FA4}"/>
              </a:ext>
            </a:extLst>
          </p:cNvPr>
          <p:cNvGraphicFramePr>
            <a:graphicFrameLocks noGrp="1"/>
          </p:cNvGraphicFramePr>
          <p:nvPr>
            <p:extLst>
              <p:ext uri="{D42A27DB-BD31-4B8C-83A1-F6EECF244321}">
                <p14:modId xmlns:p14="http://schemas.microsoft.com/office/powerpoint/2010/main" val="1656228271"/>
              </p:ext>
            </p:extLst>
          </p:nvPr>
        </p:nvGraphicFramePr>
        <p:xfrm>
          <a:off x="313256" y="5767543"/>
          <a:ext cx="3263908" cy="3321392"/>
        </p:xfrm>
        <a:graphic>
          <a:graphicData uri="http://schemas.openxmlformats.org/drawingml/2006/table">
            <a:tbl>
              <a:tblPr firstRow="1" bandRow="1">
                <a:tableStyleId>{5940675A-B579-460E-94D1-54222C63F5DA}</a:tableStyleId>
              </a:tblPr>
              <a:tblGrid>
                <a:gridCol w="815977">
                  <a:extLst>
                    <a:ext uri="{9D8B030D-6E8A-4147-A177-3AD203B41FA5}">
                      <a16:colId xmlns:a16="http://schemas.microsoft.com/office/drawing/2014/main" val="1222370549"/>
                    </a:ext>
                  </a:extLst>
                </a:gridCol>
                <a:gridCol w="815977">
                  <a:extLst>
                    <a:ext uri="{9D8B030D-6E8A-4147-A177-3AD203B41FA5}">
                      <a16:colId xmlns:a16="http://schemas.microsoft.com/office/drawing/2014/main" val="757819304"/>
                    </a:ext>
                  </a:extLst>
                </a:gridCol>
                <a:gridCol w="815977">
                  <a:extLst>
                    <a:ext uri="{9D8B030D-6E8A-4147-A177-3AD203B41FA5}">
                      <a16:colId xmlns:a16="http://schemas.microsoft.com/office/drawing/2014/main" val="3533388027"/>
                    </a:ext>
                  </a:extLst>
                </a:gridCol>
                <a:gridCol w="815977">
                  <a:extLst>
                    <a:ext uri="{9D8B030D-6E8A-4147-A177-3AD203B41FA5}">
                      <a16:colId xmlns:a16="http://schemas.microsoft.com/office/drawing/2014/main" val="2304054011"/>
                    </a:ext>
                  </a:extLst>
                </a:gridCol>
              </a:tblGrid>
              <a:tr h="830348">
                <a:tc>
                  <a:txBody>
                    <a:bodyPr/>
                    <a:lstStyle/>
                    <a:p>
                      <a:pPr algn="ctr"/>
                      <a:r>
                        <a:rPr lang="en-GB" sz="3600" dirty="0"/>
                        <a:t>4</a:t>
                      </a:r>
                    </a:p>
                  </a:txBody>
                  <a:tcPr/>
                </a:tc>
                <a:tc>
                  <a:txBody>
                    <a:bodyPr/>
                    <a:lstStyle/>
                    <a:p>
                      <a:pPr algn="ctr"/>
                      <a:r>
                        <a:rPr lang="en-GB" sz="3600" dirty="0"/>
                        <a:t>0</a:t>
                      </a:r>
                    </a:p>
                  </a:txBody>
                  <a:tcPr/>
                </a:tc>
                <a:tc>
                  <a:txBody>
                    <a:bodyPr/>
                    <a:lstStyle/>
                    <a:p>
                      <a:pPr algn="ctr"/>
                      <a:r>
                        <a:rPr lang="en-GB" sz="3600" dirty="0"/>
                        <a:t>3</a:t>
                      </a:r>
                    </a:p>
                  </a:txBody>
                  <a:tcPr/>
                </a:tc>
                <a:tc>
                  <a:txBody>
                    <a:bodyPr/>
                    <a:lstStyle/>
                    <a:p>
                      <a:pPr algn="ctr"/>
                      <a:r>
                        <a:rPr lang="en-GB" sz="3600" dirty="0"/>
                        <a:t>1</a:t>
                      </a:r>
                    </a:p>
                  </a:txBody>
                  <a:tcPr/>
                </a:tc>
                <a:extLst>
                  <a:ext uri="{0D108BD9-81ED-4DB2-BD59-A6C34878D82A}">
                    <a16:rowId xmlns:a16="http://schemas.microsoft.com/office/drawing/2014/main" val="1227029596"/>
                  </a:ext>
                </a:extLst>
              </a:tr>
              <a:tr h="830348">
                <a:tc>
                  <a:txBody>
                    <a:bodyPr/>
                    <a:lstStyle/>
                    <a:p>
                      <a:pPr algn="ctr"/>
                      <a:r>
                        <a:rPr lang="en-GB" sz="3600" dirty="0"/>
                        <a:t>6</a:t>
                      </a:r>
                    </a:p>
                  </a:txBody>
                  <a:tcPr/>
                </a:tc>
                <a:tc>
                  <a:txBody>
                    <a:bodyPr/>
                    <a:lstStyle/>
                    <a:p>
                      <a:pPr algn="ctr"/>
                      <a:r>
                        <a:rPr lang="en-GB" sz="3600" dirty="0"/>
                        <a:t>3</a:t>
                      </a:r>
                    </a:p>
                  </a:txBody>
                  <a:tcPr/>
                </a:tc>
                <a:tc>
                  <a:txBody>
                    <a:bodyPr/>
                    <a:lstStyle/>
                    <a:p>
                      <a:pPr algn="ctr"/>
                      <a:r>
                        <a:rPr lang="en-GB" sz="3600" dirty="0"/>
                        <a:t>2</a:t>
                      </a:r>
                    </a:p>
                  </a:txBody>
                  <a:tcPr/>
                </a:tc>
                <a:tc>
                  <a:txBody>
                    <a:bodyPr/>
                    <a:lstStyle/>
                    <a:p>
                      <a:pPr algn="ctr"/>
                      <a:r>
                        <a:rPr lang="en-GB" sz="3600" dirty="0"/>
                        <a:t>2</a:t>
                      </a:r>
                    </a:p>
                  </a:txBody>
                  <a:tcPr/>
                </a:tc>
                <a:extLst>
                  <a:ext uri="{0D108BD9-81ED-4DB2-BD59-A6C34878D82A}">
                    <a16:rowId xmlns:a16="http://schemas.microsoft.com/office/drawing/2014/main" val="1082877412"/>
                  </a:ext>
                </a:extLst>
              </a:tr>
              <a:tr h="830348">
                <a:tc>
                  <a:txBody>
                    <a:bodyPr/>
                    <a:lstStyle/>
                    <a:p>
                      <a:pPr algn="ctr"/>
                      <a:r>
                        <a:rPr lang="en-GB" sz="3600" dirty="0"/>
                        <a:t>7</a:t>
                      </a:r>
                    </a:p>
                  </a:txBody>
                  <a:tcPr/>
                </a:tc>
                <a:tc>
                  <a:txBody>
                    <a:bodyPr/>
                    <a:lstStyle/>
                    <a:p>
                      <a:pPr algn="ctr"/>
                      <a:r>
                        <a:rPr lang="en-GB" sz="3600" dirty="0"/>
                        <a:t>1</a:t>
                      </a:r>
                    </a:p>
                  </a:txBody>
                  <a:tcPr/>
                </a:tc>
                <a:tc>
                  <a:txBody>
                    <a:bodyPr/>
                    <a:lstStyle/>
                    <a:p>
                      <a:pPr algn="ctr"/>
                      <a:r>
                        <a:rPr lang="en-GB" sz="3600" dirty="0"/>
                        <a:t>7</a:t>
                      </a:r>
                    </a:p>
                  </a:txBody>
                  <a:tcPr/>
                </a:tc>
                <a:tc>
                  <a:txBody>
                    <a:bodyPr/>
                    <a:lstStyle/>
                    <a:p>
                      <a:pPr algn="ctr"/>
                      <a:r>
                        <a:rPr lang="en-GB" sz="3600" dirty="0"/>
                        <a:t>5</a:t>
                      </a:r>
                    </a:p>
                  </a:txBody>
                  <a:tcPr/>
                </a:tc>
                <a:extLst>
                  <a:ext uri="{0D108BD9-81ED-4DB2-BD59-A6C34878D82A}">
                    <a16:rowId xmlns:a16="http://schemas.microsoft.com/office/drawing/2014/main" val="2654627655"/>
                  </a:ext>
                </a:extLst>
              </a:tr>
              <a:tr h="830348">
                <a:tc>
                  <a:txBody>
                    <a:bodyPr/>
                    <a:lstStyle/>
                    <a:p>
                      <a:pPr algn="ctr"/>
                      <a:r>
                        <a:rPr lang="en-GB" sz="3600" dirty="0"/>
                        <a:t>6</a:t>
                      </a:r>
                    </a:p>
                  </a:txBody>
                  <a:tcPr/>
                </a:tc>
                <a:tc>
                  <a:txBody>
                    <a:bodyPr/>
                    <a:lstStyle/>
                    <a:p>
                      <a:pPr algn="ctr"/>
                      <a:r>
                        <a:rPr lang="en-GB" sz="3600" dirty="0"/>
                        <a:t>4</a:t>
                      </a:r>
                    </a:p>
                  </a:txBody>
                  <a:tcPr/>
                </a:tc>
                <a:tc>
                  <a:txBody>
                    <a:bodyPr/>
                    <a:lstStyle/>
                    <a:p>
                      <a:pPr algn="ctr"/>
                      <a:r>
                        <a:rPr lang="en-GB" sz="3600" dirty="0"/>
                        <a:t>5</a:t>
                      </a:r>
                    </a:p>
                  </a:txBody>
                  <a:tcPr/>
                </a:tc>
                <a:tc>
                  <a:txBody>
                    <a:bodyPr/>
                    <a:lstStyle/>
                    <a:p>
                      <a:pPr algn="ctr"/>
                      <a:r>
                        <a:rPr lang="en-GB" sz="3600" dirty="0"/>
                        <a:t>8</a:t>
                      </a:r>
                    </a:p>
                  </a:txBody>
                  <a:tcPr/>
                </a:tc>
                <a:extLst>
                  <a:ext uri="{0D108BD9-81ED-4DB2-BD59-A6C34878D82A}">
                    <a16:rowId xmlns:a16="http://schemas.microsoft.com/office/drawing/2014/main" val="391825214"/>
                  </a:ext>
                </a:extLst>
              </a:tr>
            </a:tbl>
          </a:graphicData>
        </a:graphic>
      </p:graphicFrame>
      <p:sp>
        <p:nvSpPr>
          <p:cNvPr id="35" name="TextBox 34">
            <a:extLst>
              <a:ext uri="{FF2B5EF4-FFF2-40B4-BE49-F238E27FC236}">
                <a16:creationId xmlns:a16="http://schemas.microsoft.com/office/drawing/2014/main" id="{F2439458-ED8C-4476-8FED-F5372EB8B071}"/>
              </a:ext>
            </a:extLst>
          </p:cNvPr>
          <p:cNvSpPr txBox="1"/>
          <p:nvPr/>
        </p:nvSpPr>
        <p:spPr>
          <a:xfrm>
            <a:off x="3676123" y="5974630"/>
            <a:ext cx="3104559" cy="3046988"/>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For this game you need the number grid, (or make your own filled with numbers under 10) two cubes/counters, a plastic cup and pencil and paper.</a:t>
            </a:r>
          </a:p>
          <a:p>
            <a:r>
              <a:rPr lang="en-GB" sz="1600" dirty="0">
                <a:latin typeface="Arial" panose="020B0604020202020204" pitchFamily="34" charset="0"/>
                <a:cs typeface="Arial" panose="020B0604020202020204" pitchFamily="34" charset="0"/>
              </a:rPr>
              <a:t>Write 50 down as your starting score. Put two cubes into the plastic cup and roll them onto the grid. Add the two numbers together then subtract from 50. </a:t>
            </a:r>
          </a:p>
          <a:p>
            <a:r>
              <a:rPr lang="en-GB" sz="1600" dirty="0">
                <a:latin typeface="Arial" panose="020B0604020202020204" pitchFamily="34" charset="0"/>
                <a:cs typeface="Arial" panose="020B0604020202020204" pitchFamily="34" charset="0"/>
              </a:rPr>
              <a:t>Take it in turns to do this. The first to reach zero is the winner. </a:t>
            </a:r>
          </a:p>
        </p:txBody>
      </p:sp>
      <p:sp>
        <p:nvSpPr>
          <p:cNvPr id="10" name="Rectangle 9">
            <a:extLst>
              <a:ext uri="{FF2B5EF4-FFF2-40B4-BE49-F238E27FC236}">
                <a16:creationId xmlns:a16="http://schemas.microsoft.com/office/drawing/2014/main" id="{629E8CBE-7D4D-45EC-8371-8C86F7F9AA2E}"/>
              </a:ext>
            </a:extLst>
          </p:cNvPr>
          <p:cNvSpPr/>
          <p:nvPr/>
        </p:nvSpPr>
        <p:spPr>
          <a:xfrm>
            <a:off x="2701572" y="5321229"/>
            <a:ext cx="1475597" cy="369332"/>
          </a:xfrm>
          <a:prstGeom prst="rect">
            <a:avLst/>
          </a:prstGeom>
        </p:spPr>
        <p:txBody>
          <a:bodyPr wrap="none">
            <a:spAutoFit/>
          </a:bodyPr>
          <a:lstStyle/>
          <a:p>
            <a:r>
              <a:rPr lang="en-GB" b="1" dirty="0"/>
              <a:t>Zero the hero</a:t>
            </a:r>
          </a:p>
        </p:txBody>
      </p:sp>
      <p:sp>
        <p:nvSpPr>
          <p:cNvPr id="2" name="Footer Placeholder 1">
            <a:extLst>
              <a:ext uri="{FF2B5EF4-FFF2-40B4-BE49-F238E27FC236}">
                <a16:creationId xmlns:a16="http://schemas.microsoft.com/office/drawing/2014/main" id="{5C5CE221-EA6A-461A-9784-6CC70FB67A8B}"/>
              </a:ext>
            </a:extLst>
          </p:cNvPr>
          <p:cNvSpPr>
            <a:spLocks noGrp="1"/>
          </p:cNvSpPr>
          <p:nvPr>
            <p:ph type="ftr" sz="quarter" idx="11"/>
          </p:nvPr>
        </p:nvSpPr>
        <p:spPr>
          <a:xfrm>
            <a:off x="2271712" y="9438644"/>
            <a:ext cx="2314575" cy="527403"/>
          </a:xfrm>
        </p:spPr>
        <p:txBody>
          <a:bodyPr/>
          <a:lstStyle/>
          <a:p>
            <a:r>
              <a:rPr lang="en-GB" dirty="0"/>
              <a:t>Copyright © 2019 Mathematics Mastery. </a:t>
            </a:r>
          </a:p>
        </p:txBody>
      </p:sp>
    </p:spTree>
    <p:extLst>
      <p:ext uri="{BB962C8B-B14F-4D97-AF65-F5344CB8AC3E}">
        <p14:creationId xmlns:p14="http://schemas.microsoft.com/office/powerpoint/2010/main" val="176739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EB1106-CEF0-4CA8-A52E-204F48BF49C8}"/>
              </a:ext>
            </a:extLst>
          </p:cNvPr>
          <p:cNvSpPr/>
          <p:nvPr/>
        </p:nvSpPr>
        <p:spPr>
          <a:xfrm>
            <a:off x="228600" y="230981"/>
            <a:ext cx="6421543"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Try this at home – more ideas</a:t>
            </a:r>
          </a:p>
        </p:txBody>
      </p:sp>
      <p:sp>
        <p:nvSpPr>
          <p:cNvPr id="31" name="Rectangle 30">
            <a:extLst>
              <a:ext uri="{FF2B5EF4-FFF2-40B4-BE49-F238E27FC236}">
                <a16:creationId xmlns:a16="http://schemas.microsoft.com/office/drawing/2014/main" id="{362D5608-2670-4BD7-8240-61AA3B9ADBBC}"/>
              </a:ext>
            </a:extLst>
          </p:cNvPr>
          <p:cNvSpPr/>
          <p:nvPr/>
        </p:nvSpPr>
        <p:spPr>
          <a:xfrm>
            <a:off x="228602" y="3589408"/>
            <a:ext cx="6421541" cy="91138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00" dirty="0">
              <a:solidFill>
                <a:schemeClr val="tx1"/>
              </a:solidFill>
              <a:latin typeface="Arial" panose="020B0604020202020204" pitchFamily="34" charset="0"/>
              <a:cs typeface="Arial" panose="020B0604020202020204" pitchFamily="34" charset="0"/>
            </a:endParaRPr>
          </a:p>
          <a:p>
            <a:r>
              <a:rPr lang="en-GB" sz="1300" u="sng" dirty="0">
                <a:solidFill>
                  <a:schemeClr val="tx1"/>
                </a:solidFill>
                <a:latin typeface="Arial" panose="020B0604020202020204" pitchFamily="34" charset="0"/>
                <a:cs typeface="Arial" panose="020B0604020202020204" pitchFamily="34" charset="0"/>
              </a:rPr>
              <a:t>Fact of the day/week</a:t>
            </a:r>
          </a:p>
          <a:p>
            <a:r>
              <a:rPr lang="en-GB" sz="1300" dirty="0">
                <a:solidFill>
                  <a:schemeClr val="tx1"/>
                </a:solidFill>
                <a:latin typeface="Arial" panose="020B0604020202020204" pitchFamily="34" charset="0"/>
                <a:cs typeface="Arial" panose="020B0604020202020204" pitchFamily="34" charset="0"/>
              </a:rPr>
              <a:t>Have a ‘fact of the day’, e.g. 15 = 7 + 8. Pin this fact up around the house. Practise reading it in a quiet, loud, or squeaky voice. Ask your child over the day if they can recall the fact.</a:t>
            </a:r>
            <a:endParaRPr lang="en-GB" sz="1300" u="sng" dirty="0">
              <a:solidFill>
                <a:schemeClr val="tx1"/>
              </a:solidFill>
              <a:latin typeface="Arial" panose="020B0604020202020204" pitchFamily="34" charset="0"/>
              <a:cs typeface="Arial" panose="020B0604020202020204" pitchFamily="34" charset="0"/>
            </a:endParaRPr>
          </a:p>
          <a:p>
            <a:endParaRPr lang="en-GB" sz="1300" dirty="0">
              <a:solidFill>
                <a:schemeClr val="tx1"/>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8F50DDFC-7EF9-4B44-836D-1AA2A9573276}"/>
              </a:ext>
            </a:extLst>
          </p:cNvPr>
          <p:cNvSpPr/>
          <p:nvPr/>
        </p:nvSpPr>
        <p:spPr>
          <a:xfrm>
            <a:off x="228603" y="6589873"/>
            <a:ext cx="6421540" cy="172086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u="sng" dirty="0">
                <a:solidFill>
                  <a:schemeClr val="tx1"/>
                </a:solidFill>
                <a:latin typeface="Arial" panose="020B0604020202020204" pitchFamily="34" charset="0"/>
                <a:cs typeface="Arial" panose="020B0604020202020204" pitchFamily="34" charset="0"/>
              </a:rPr>
              <a:t>Money, money, money</a:t>
            </a:r>
          </a:p>
          <a:p>
            <a:r>
              <a:rPr lang="en-GB" sz="1300" dirty="0">
                <a:solidFill>
                  <a:schemeClr val="tx1"/>
                </a:solidFill>
                <a:latin typeface="Arial" panose="020B0604020202020204" pitchFamily="34" charset="0"/>
                <a:cs typeface="Arial" panose="020B0604020202020204" pitchFamily="34" charset="0"/>
              </a:rPr>
              <a:t>Allow children to have experience handling money. Some experiences could include:</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Counting amounts</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Regrouping – e.g. exchange ten 10 </a:t>
            </a:r>
            <a:r>
              <a:rPr lang="en-GB" sz="1300" dirty="0" err="1">
                <a:solidFill>
                  <a:schemeClr val="tx1"/>
                </a:solidFill>
                <a:latin typeface="Arial" panose="020B0604020202020204" pitchFamily="34" charset="0"/>
                <a:cs typeface="Arial" panose="020B0604020202020204" pitchFamily="34" charset="0"/>
              </a:rPr>
              <a:t>ps</a:t>
            </a:r>
            <a:r>
              <a:rPr lang="en-GB" sz="1300" dirty="0">
                <a:solidFill>
                  <a:schemeClr val="tx1"/>
                </a:solidFill>
                <a:latin typeface="Arial" panose="020B0604020202020204" pitchFamily="34" charset="0"/>
                <a:cs typeface="Arial" panose="020B0604020202020204" pitchFamily="34" charset="0"/>
              </a:rPr>
              <a:t> for 1 pound</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Finding a change</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Discussing prices in the supermarket and involving your children when paying</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Saving up pocket money for something. “How much more do you need?”</a:t>
            </a:r>
          </a:p>
        </p:txBody>
      </p:sp>
      <p:sp>
        <p:nvSpPr>
          <p:cNvPr id="45" name="Rectangle 44">
            <a:extLst>
              <a:ext uri="{FF2B5EF4-FFF2-40B4-BE49-F238E27FC236}">
                <a16:creationId xmlns:a16="http://schemas.microsoft.com/office/drawing/2014/main" id="{50BBD93A-D480-4C28-A6AB-8671EE03012C}"/>
              </a:ext>
            </a:extLst>
          </p:cNvPr>
          <p:cNvSpPr/>
          <p:nvPr/>
        </p:nvSpPr>
        <p:spPr>
          <a:xfrm>
            <a:off x="228603" y="2580863"/>
            <a:ext cx="6421540" cy="85465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u="sng" dirty="0">
                <a:solidFill>
                  <a:schemeClr val="tx1"/>
                </a:solidFill>
                <a:latin typeface="Arial" panose="020B0604020202020204" pitchFamily="34" charset="0"/>
                <a:cs typeface="Arial" panose="020B0604020202020204" pitchFamily="34" charset="0"/>
              </a:rPr>
              <a:t>Dice games</a:t>
            </a:r>
          </a:p>
          <a:p>
            <a:r>
              <a:rPr lang="en-GB" sz="1200" dirty="0">
                <a:solidFill>
                  <a:schemeClr val="tx1"/>
                </a:solidFill>
                <a:latin typeface="Arial" panose="020B0604020202020204" pitchFamily="34" charset="0"/>
                <a:cs typeface="Arial" panose="020B0604020202020204" pitchFamily="34" charset="0"/>
              </a:rPr>
              <a:t>Playing with dice can be a great way to support your children with number bonds. If you don’t have a pair of dice, try these online dice:</a:t>
            </a:r>
          </a:p>
          <a:p>
            <a:r>
              <a:rPr lang="en-GB" sz="1200" dirty="0">
                <a:latin typeface="Arial" panose="020B0604020202020204" pitchFamily="34" charset="0"/>
                <a:cs typeface="Arial" panose="020B0604020202020204" pitchFamily="34" charset="0"/>
                <a:hlinkClick r:id="rId2"/>
              </a:rPr>
              <a:t>https://www.random.org/dice/?num=2</a:t>
            </a:r>
            <a:r>
              <a:rPr lang="en-GB" sz="1200" dirty="0">
                <a:latin typeface="Arial" panose="020B0604020202020204" pitchFamily="34" charset="0"/>
                <a:cs typeface="Arial" panose="020B0604020202020204" pitchFamily="34" charset="0"/>
              </a:rPr>
              <a:t> </a:t>
            </a:r>
            <a:endParaRPr lang="en-GB" sz="1200" dirty="0">
              <a:solidFill>
                <a:schemeClr val="tx1"/>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D50A9501-526B-4467-928E-EA9F6B14DD25}"/>
              </a:ext>
            </a:extLst>
          </p:cNvPr>
          <p:cNvSpPr/>
          <p:nvPr/>
        </p:nvSpPr>
        <p:spPr>
          <a:xfrm>
            <a:off x="218230" y="4671720"/>
            <a:ext cx="6421540" cy="176057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u="sng" dirty="0">
                <a:solidFill>
                  <a:schemeClr val="tx1"/>
                </a:solidFill>
                <a:latin typeface="Arial" panose="020B0604020202020204" pitchFamily="34" charset="0"/>
                <a:cs typeface="Arial" panose="020B0604020202020204" pitchFamily="34" charset="0"/>
              </a:rPr>
              <a:t>Board games, sports and leisure </a:t>
            </a:r>
          </a:p>
          <a:p>
            <a:r>
              <a:rPr lang="en-GB" sz="1200" dirty="0">
                <a:solidFill>
                  <a:schemeClr val="tx1"/>
                </a:solidFill>
                <a:latin typeface="Arial" panose="020B0604020202020204" pitchFamily="34" charset="0"/>
                <a:cs typeface="Arial" panose="020B0604020202020204" pitchFamily="34" charset="0"/>
              </a:rPr>
              <a:t>Board games and sports provide lots of opportunities to develop mathematical skills such as problem solving and strategy. Additionally lots of board games and sports also allow opportunities for addition and subtraction when totalling scores or finding the difference. When playing, ask questions such as:</a:t>
            </a:r>
          </a:p>
          <a:p>
            <a:pPr marL="285750" indent="-28575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“How may points do Amy and Mina have altogether?”</a:t>
            </a:r>
          </a:p>
          <a:p>
            <a:pPr marL="285750" indent="-28575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“What’s the difference between my score and yours?“</a:t>
            </a:r>
          </a:p>
          <a:p>
            <a:pPr marL="285750" indent="-28575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“How much more does Charlie have compared to Ahmed?” </a:t>
            </a:r>
          </a:p>
          <a:p>
            <a:pPr marL="285750" indent="-28575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“How many more do I need to win?”</a:t>
            </a:r>
          </a:p>
        </p:txBody>
      </p:sp>
      <p:sp>
        <p:nvSpPr>
          <p:cNvPr id="47" name="Rectangle 46">
            <a:extLst>
              <a:ext uri="{FF2B5EF4-FFF2-40B4-BE49-F238E27FC236}">
                <a16:creationId xmlns:a16="http://schemas.microsoft.com/office/drawing/2014/main" id="{F46B9907-806F-4A49-B90D-CF507AFC3D5A}"/>
              </a:ext>
            </a:extLst>
          </p:cNvPr>
          <p:cNvSpPr/>
          <p:nvPr/>
        </p:nvSpPr>
        <p:spPr>
          <a:xfrm>
            <a:off x="228600" y="948137"/>
            <a:ext cx="4132941" cy="143823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u="sng" dirty="0">
                <a:solidFill>
                  <a:schemeClr val="tx1"/>
                </a:solidFill>
                <a:latin typeface="Arial" panose="020B0604020202020204" pitchFamily="34" charset="0"/>
                <a:cs typeface="Arial" panose="020B0604020202020204" pitchFamily="34" charset="0"/>
              </a:rPr>
              <a:t>Daily practice: number bonds</a:t>
            </a:r>
          </a:p>
          <a:p>
            <a:r>
              <a:rPr lang="en-GB" sz="1200" dirty="0">
                <a:solidFill>
                  <a:schemeClr val="tx1"/>
                </a:solidFill>
                <a:latin typeface="Arial" panose="020B0604020202020204" pitchFamily="34" charset="0"/>
                <a:cs typeface="Arial" panose="020B0604020202020204" pitchFamily="34" charset="0"/>
              </a:rPr>
              <a:t>Challenge your children with missing number problems verbally.</a:t>
            </a:r>
          </a:p>
          <a:p>
            <a:r>
              <a:rPr lang="en-GB" sz="1200" u="sng" dirty="0">
                <a:solidFill>
                  <a:schemeClr val="tx1"/>
                </a:solidFill>
                <a:latin typeface="Arial" panose="020B0604020202020204" pitchFamily="34" charset="0"/>
                <a:cs typeface="Arial" panose="020B0604020202020204" pitchFamily="34" charset="0"/>
              </a:rPr>
              <a:t>Example </a:t>
            </a:r>
          </a:p>
          <a:p>
            <a:r>
              <a:rPr lang="en-GB" sz="1200" dirty="0">
                <a:solidFill>
                  <a:schemeClr val="tx1"/>
                </a:solidFill>
                <a:latin typeface="Arial" panose="020B0604020202020204" pitchFamily="34" charset="0"/>
                <a:cs typeface="Arial" panose="020B0604020202020204" pitchFamily="34" charset="0"/>
              </a:rPr>
              <a:t>“The whole is 9. One part is 3. What is the missing part?”</a:t>
            </a:r>
          </a:p>
          <a:p>
            <a:r>
              <a:rPr lang="en-GB" sz="1200" dirty="0">
                <a:solidFill>
                  <a:schemeClr val="tx1"/>
                </a:solidFill>
                <a:latin typeface="Arial" panose="020B0604020202020204" pitchFamily="34" charset="0"/>
                <a:cs typeface="Arial" panose="020B0604020202020204" pitchFamily="34" charset="0"/>
              </a:rPr>
              <a:t>Or “I think of a number, I subtract 3 and I am left with 6, what was my number?”</a:t>
            </a:r>
          </a:p>
        </p:txBody>
      </p:sp>
      <p:sp>
        <p:nvSpPr>
          <p:cNvPr id="48" name="Rectangle 47">
            <a:extLst>
              <a:ext uri="{FF2B5EF4-FFF2-40B4-BE49-F238E27FC236}">
                <a16:creationId xmlns:a16="http://schemas.microsoft.com/office/drawing/2014/main" id="{752BDBD2-8344-48E7-A28B-776AA4248A61}"/>
              </a:ext>
            </a:extLst>
          </p:cNvPr>
          <p:cNvSpPr/>
          <p:nvPr/>
        </p:nvSpPr>
        <p:spPr>
          <a:xfrm>
            <a:off x="228603" y="8516742"/>
            <a:ext cx="6421540" cy="101275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r>
              <a:rPr lang="en-GB" sz="1300" u="sng" dirty="0">
                <a:solidFill>
                  <a:schemeClr val="tx1"/>
                </a:solidFill>
                <a:latin typeface="Arial" panose="020B0604020202020204" pitchFamily="34" charset="0"/>
                <a:cs typeface="Arial" panose="020B0604020202020204" pitchFamily="34" charset="0"/>
              </a:rPr>
              <a:t>Questions to support thinking</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What do you think would happen if….</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What’s the same? What’s different? </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How do you know that? </a:t>
            </a:r>
          </a:p>
          <a:p>
            <a:endParaRPr lang="en-GB" sz="13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3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Can you see a pattern? What would come next?</a:t>
            </a:r>
          </a:p>
          <a:p>
            <a:pPr marL="285750" indent="-285750">
              <a:buFont typeface="Arial" panose="020B0604020202020204" pitchFamily="34" charset="0"/>
              <a:buChar char="•"/>
            </a:pPr>
            <a:r>
              <a:rPr lang="en-GB" sz="1300" dirty="0">
                <a:solidFill>
                  <a:schemeClr val="tx1"/>
                </a:solidFill>
                <a:latin typeface="Arial" panose="020B0604020202020204" pitchFamily="34" charset="0"/>
                <a:cs typeface="Arial" panose="020B0604020202020204" pitchFamily="34" charset="0"/>
              </a:rPr>
              <a:t>What else could go in this set? What couldn’t?</a:t>
            </a:r>
          </a:p>
        </p:txBody>
      </p:sp>
      <p:pic>
        <p:nvPicPr>
          <p:cNvPr id="5" name="Picture 4">
            <a:extLst>
              <a:ext uri="{FF2B5EF4-FFF2-40B4-BE49-F238E27FC236}">
                <a16:creationId xmlns:a16="http://schemas.microsoft.com/office/drawing/2014/main" id="{3F54BF44-98E1-4A1E-A777-891F7BEE4349}"/>
              </a:ext>
            </a:extLst>
          </p:cNvPr>
          <p:cNvPicPr>
            <a:picLocks noChangeAspect="1"/>
          </p:cNvPicPr>
          <p:nvPr/>
        </p:nvPicPr>
        <p:blipFill>
          <a:blip r:embed="rId3"/>
          <a:stretch>
            <a:fillRect/>
          </a:stretch>
        </p:blipFill>
        <p:spPr>
          <a:xfrm>
            <a:off x="4440264" y="1060121"/>
            <a:ext cx="1105619" cy="942289"/>
          </a:xfrm>
          <a:prstGeom prst="rect">
            <a:avLst/>
          </a:prstGeom>
        </p:spPr>
      </p:pic>
      <p:sp>
        <p:nvSpPr>
          <p:cNvPr id="6" name="TextBox 5">
            <a:extLst>
              <a:ext uri="{FF2B5EF4-FFF2-40B4-BE49-F238E27FC236}">
                <a16:creationId xmlns:a16="http://schemas.microsoft.com/office/drawing/2014/main" id="{D0B09917-F8BC-4A7B-9890-727C0D8926B6}"/>
              </a:ext>
            </a:extLst>
          </p:cNvPr>
          <p:cNvSpPr txBox="1"/>
          <p:nvPr/>
        </p:nvSpPr>
        <p:spPr>
          <a:xfrm>
            <a:off x="5154478" y="1351447"/>
            <a:ext cx="418704" cy="369332"/>
          </a:xfrm>
          <a:prstGeom prst="rect">
            <a:avLst/>
          </a:prstGeom>
          <a:noFill/>
        </p:spPr>
        <p:txBody>
          <a:bodyPr wrap="none" rtlCol="0">
            <a:spAutoFit/>
          </a:bodyPr>
          <a:lstStyle/>
          <a:p>
            <a:r>
              <a:rPr lang="en-GB" dirty="0"/>
              <a:t>19</a:t>
            </a:r>
          </a:p>
        </p:txBody>
      </p:sp>
      <p:sp>
        <p:nvSpPr>
          <p:cNvPr id="29" name="TextBox 28">
            <a:extLst>
              <a:ext uri="{FF2B5EF4-FFF2-40B4-BE49-F238E27FC236}">
                <a16:creationId xmlns:a16="http://schemas.microsoft.com/office/drawing/2014/main" id="{22D59ECA-FC6B-4434-BDFB-9B2B5815FD01}"/>
              </a:ext>
            </a:extLst>
          </p:cNvPr>
          <p:cNvSpPr txBox="1"/>
          <p:nvPr/>
        </p:nvSpPr>
        <p:spPr>
          <a:xfrm>
            <a:off x="4510720" y="1113600"/>
            <a:ext cx="301686" cy="369332"/>
          </a:xfrm>
          <a:prstGeom prst="rect">
            <a:avLst/>
          </a:prstGeom>
          <a:noFill/>
        </p:spPr>
        <p:txBody>
          <a:bodyPr wrap="none" rtlCol="0">
            <a:spAutoFit/>
          </a:bodyPr>
          <a:lstStyle/>
          <a:p>
            <a:r>
              <a:rPr lang="en-GB" dirty="0"/>
              <a:t>3</a:t>
            </a:r>
          </a:p>
        </p:txBody>
      </p:sp>
      <p:sp>
        <p:nvSpPr>
          <p:cNvPr id="30" name="TextBox 29">
            <a:extLst>
              <a:ext uri="{FF2B5EF4-FFF2-40B4-BE49-F238E27FC236}">
                <a16:creationId xmlns:a16="http://schemas.microsoft.com/office/drawing/2014/main" id="{D7BBEE23-EF14-445A-A4FE-ED11255C9806}"/>
              </a:ext>
            </a:extLst>
          </p:cNvPr>
          <p:cNvSpPr txBox="1"/>
          <p:nvPr/>
        </p:nvSpPr>
        <p:spPr>
          <a:xfrm>
            <a:off x="4525632" y="1595267"/>
            <a:ext cx="301686" cy="369332"/>
          </a:xfrm>
          <a:prstGeom prst="rect">
            <a:avLst/>
          </a:prstGeom>
          <a:noFill/>
        </p:spPr>
        <p:txBody>
          <a:bodyPr wrap="square" rtlCol="0">
            <a:spAutoFit/>
          </a:bodyPr>
          <a:lstStyle/>
          <a:p>
            <a:r>
              <a:rPr lang="en-GB" dirty="0"/>
              <a:t>?</a:t>
            </a:r>
          </a:p>
        </p:txBody>
      </p:sp>
      <p:pic>
        <p:nvPicPr>
          <p:cNvPr id="33" name="Picture 32">
            <a:extLst>
              <a:ext uri="{FF2B5EF4-FFF2-40B4-BE49-F238E27FC236}">
                <a16:creationId xmlns:a16="http://schemas.microsoft.com/office/drawing/2014/main" id="{C987D51D-2639-42F8-9672-2FF56899E070}"/>
              </a:ext>
            </a:extLst>
          </p:cNvPr>
          <p:cNvPicPr>
            <a:picLocks noChangeAspect="1"/>
          </p:cNvPicPr>
          <p:nvPr/>
        </p:nvPicPr>
        <p:blipFill>
          <a:blip r:embed="rId3"/>
          <a:stretch>
            <a:fillRect/>
          </a:stretch>
        </p:blipFill>
        <p:spPr>
          <a:xfrm>
            <a:off x="5646463" y="1097932"/>
            <a:ext cx="1105619" cy="942289"/>
          </a:xfrm>
          <a:prstGeom prst="rect">
            <a:avLst/>
          </a:prstGeom>
        </p:spPr>
      </p:pic>
      <p:sp>
        <p:nvSpPr>
          <p:cNvPr id="34" name="TextBox 33">
            <a:extLst>
              <a:ext uri="{FF2B5EF4-FFF2-40B4-BE49-F238E27FC236}">
                <a16:creationId xmlns:a16="http://schemas.microsoft.com/office/drawing/2014/main" id="{B793DE04-9606-420B-AB87-B75132A037CE}"/>
              </a:ext>
            </a:extLst>
          </p:cNvPr>
          <p:cNvSpPr txBox="1"/>
          <p:nvPr/>
        </p:nvSpPr>
        <p:spPr>
          <a:xfrm>
            <a:off x="6360677" y="1389258"/>
            <a:ext cx="292068" cy="369332"/>
          </a:xfrm>
          <a:prstGeom prst="rect">
            <a:avLst/>
          </a:prstGeom>
          <a:noFill/>
        </p:spPr>
        <p:txBody>
          <a:bodyPr wrap="none" rtlCol="0">
            <a:spAutoFit/>
          </a:bodyPr>
          <a:lstStyle/>
          <a:p>
            <a:r>
              <a:rPr lang="en-GB" dirty="0"/>
              <a:t>?</a:t>
            </a:r>
          </a:p>
        </p:txBody>
      </p:sp>
      <p:sp>
        <p:nvSpPr>
          <p:cNvPr id="35" name="TextBox 34">
            <a:extLst>
              <a:ext uri="{FF2B5EF4-FFF2-40B4-BE49-F238E27FC236}">
                <a16:creationId xmlns:a16="http://schemas.microsoft.com/office/drawing/2014/main" id="{0C6449FE-A8C2-4840-AF95-F071CC1F5D7B}"/>
              </a:ext>
            </a:extLst>
          </p:cNvPr>
          <p:cNvSpPr txBox="1"/>
          <p:nvPr/>
        </p:nvSpPr>
        <p:spPr>
          <a:xfrm>
            <a:off x="5716919" y="1151411"/>
            <a:ext cx="301686" cy="369332"/>
          </a:xfrm>
          <a:prstGeom prst="rect">
            <a:avLst/>
          </a:prstGeom>
          <a:noFill/>
        </p:spPr>
        <p:txBody>
          <a:bodyPr wrap="none" rtlCol="0">
            <a:spAutoFit/>
          </a:bodyPr>
          <a:lstStyle/>
          <a:p>
            <a:r>
              <a:rPr lang="en-GB" dirty="0"/>
              <a:t>3</a:t>
            </a:r>
          </a:p>
        </p:txBody>
      </p:sp>
      <p:sp>
        <p:nvSpPr>
          <p:cNvPr id="36" name="TextBox 35">
            <a:extLst>
              <a:ext uri="{FF2B5EF4-FFF2-40B4-BE49-F238E27FC236}">
                <a16:creationId xmlns:a16="http://schemas.microsoft.com/office/drawing/2014/main" id="{C21631CC-BA7E-427A-963D-E446B027E1F6}"/>
              </a:ext>
            </a:extLst>
          </p:cNvPr>
          <p:cNvSpPr txBox="1"/>
          <p:nvPr/>
        </p:nvSpPr>
        <p:spPr>
          <a:xfrm>
            <a:off x="5631251" y="1633078"/>
            <a:ext cx="437607" cy="369332"/>
          </a:xfrm>
          <a:prstGeom prst="rect">
            <a:avLst/>
          </a:prstGeom>
          <a:noFill/>
        </p:spPr>
        <p:txBody>
          <a:bodyPr wrap="square" rtlCol="0">
            <a:spAutoFit/>
          </a:bodyPr>
          <a:lstStyle/>
          <a:p>
            <a:r>
              <a:rPr lang="en-GB" dirty="0"/>
              <a:t>16</a:t>
            </a:r>
          </a:p>
        </p:txBody>
      </p:sp>
      <p:sp>
        <p:nvSpPr>
          <p:cNvPr id="2" name="Footer Placeholder 1">
            <a:extLst>
              <a:ext uri="{FF2B5EF4-FFF2-40B4-BE49-F238E27FC236}">
                <a16:creationId xmlns:a16="http://schemas.microsoft.com/office/drawing/2014/main" id="{53138211-0114-4F7A-90E3-F9B4981BBFD4}"/>
              </a:ext>
            </a:extLst>
          </p:cNvPr>
          <p:cNvSpPr>
            <a:spLocks noGrp="1"/>
          </p:cNvSpPr>
          <p:nvPr>
            <p:ph type="ftr" sz="quarter" idx="11"/>
          </p:nvPr>
        </p:nvSpPr>
        <p:spPr>
          <a:xfrm>
            <a:off x="2346988" y="9411317"/>
            <a:ext cx="2314575" cy="527403"/>
          </a:xfrm>
        </p:spPr>
        <p:txBody>
          <a:bodyPr/>
          <a:lstStyle/>
          <a:p>
            <a:r>
              <a:rPr lang="en-GB" dirty="0"/>
              <a:t>Copyright © 2019 Mathematics Mastery. </a:t>
            </a:r>
          </a:p>
        </p:txBody>
      </p:sp>
    </p:spTree>
    <p:extLst>
      <p:ext uri="{BB962C8B-B14F-4D97-AF65-F5344CB8AC3E}">
        <p14:creationId xmlns:p14="http://schemas.microsoft.com/office/powerpoint/2010/main" val="419421475"/>
      </p:ext>
    </p:extLst>
  </p:cSld>
  <p:clrMapOvr>
    <a:masterClrMapping/>
  </p:clrMapOvr>
</p:sld>
</file>

<file path=ppt/theme/theme1.xml><?xml version="1.0" encoding="utf-8"?>
<a:theme xmlns:a="http://schemas.openxmlformats.org/drawingml/2006/main" name="Office Theme">
  <a:themeElements>
    <a:clrScheme name="MM">
      <a:dk1>
        <a:srgbClr val="000000"/>
      </a:dk1>
      <a:lt1>
        <a:sysClr val="window" lastClr="FFFFFF"/>
      </a:lt1>
      <a:dk2>
        <a:srgbClr val="44546A"/>
      </a:dk2>
      <a:lt2>
        <a:srgbClr val="E7E6E6"/>
      </a:lt2>
      <a:accent1>
        <a:srgbClr val="E40045"/>
      </a:accent1>
      <a:accent2>
        <a:srgbClr val="FFC90D"/>
      </a:accent2>
      <a:accent3>
        <a:srgbClr val="00CC00"/>
      </a:accent3>
      <a:accent4>
        <a:srgbClr val="8C01FF"/>
      </a:accent4>
      <a:accent5>
        <a:srgbClr val="0074AC"/>
      </a:accent5>
      <a:accent6>
        <a:srgbClr val="E6E6E6"/>
      </a:accent6>
      <a:hlink>
        <a:srgbClr val="31313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C0E96CC80EDF4AA310D34069281DD6" ma:contentTypeVersion="12" ma:contentTypeDescription="Create a new document." ma:contentTypeScope="" ma:versionID="0978a5fd7f8f14682886f0cde072d3aa">
  <xsd:schema xmlns:xsd="http://www.w3.org/2001/XMLSchema" xmlns:xs="http://www.w3.org/2001/XMLSchema" xmlns:p="http://schemas.microsoft.com/office/2006/metadata/properties" xmlns:ns2="9c6500c0-19b7-4dc1-a957-fb6bf8f5f217" xmlns:ns3="b64db6f3-d8b6-4520-ae13-60ac2c110106" xmlns:ns4="0c671e8b-c96d-4981-8e96-03675fda49b2" targetNamespace="http://schemas.microsoft.com/office/2006/metadata/properties" ma:root="true" ma:fieldsID="e01cd573a52fb2f3264a2665e4e5b700" ns2:_="" ns3:_="" ns4:_="">
    <xsd:import namespace="9c6500c0-19b7-4dc1-a957-fb6bf8f5f217"/>
    <xsd:import namespace="b64db6f3-d8b6-4520-ae13-60ac2c110106"/>
    <xsd:import namespace="0c671e8b-c96d-4981-8e96-03675fda49b2"/>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671e8b-c96d-4981-8e96-03675fda49b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2F5DFD-2977-4F8C-A787-91D6FBF5CE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500c0-19b7-4dc1-a957-fb6bf8f5f217"/>
    <ds:schemaRef ds:uri="b64db6f3-d8b6-4520-ae13-60ac2c110106"/>
    <ds:schemaRef ds:uri="0c671e8b-c96d-4981-8e96-03675fda4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636A58-A6DE-4308-89A6-036524291B16}">
  <ds:schemaRefs>
    <ds:schemaRef ds:uri="http://schemas.microsoft.com/sharepoint/v3/contenttype/forms"/>
  </ds:schemaRefs>
</ds:datastoreItem>
</file>

<file path=customXml/itemProps3.xml><?xml version="1.0" encoding="utf-8"?>
<ds:datastoreItem xmlns:ds="http://schemas.openxmlformats.org/officeDocument/2006/customXml" ds:itemID="{1A03D302-1856-4AE1-AAC8-C4ECC7445419}">
  <ds:schemaRefs>
    <ds:schemaRef ds:uri="http://purl.org/dc/dcmitype/"/>
    <ds:schemaRef ds:uri="http://schemas.microsoft.com/office/2006/documentManagement/types"/>
    <ds:schemaRef ds:uri="http://purl.org/dc/elements/1.1/"/>
    <ds:schemaRef ds:uri="http://schemas.microsoft.com/office/2006/metadata/properties"/>
    <ds:schemaRef ds:uri="b64db6f3-d8b6-4520-ae13-60ac2c110106"/>
    <ds:schemaRef ds:uri="0c671e8b-c96d-4981-8e96-03675fda49b2"/>
    <ds:schemaRef ds:uri="http://schemas.microsoft.com/office/infopath/2007/PartnerControls"/>
    <ds:schemaRef ds:uri="http://purl.org/dc/terms/"/>
    <ds:schemaRef ds:uri="http://schemas.openxmlformats.org/package/2006/metadata/core-properties"/>
    <ds:schemaRef ds:uri="9c6500c0-19b7-4dc1-a957-fb6bf8f5f21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6434</TotalTime>
  <Words>1375</Words>
  <Application>Microsoft Office PowerPoint</Application>
  <PresentationFormat>A4 Paper (210x297 mm)</PresentationFormat>
  <Paragraphs>162</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Cambria Math</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Jones</dc:creator>
  <cp:lastModifiedBy>Kate Jones</cp:lastModifiedBy>
  <cp:revision>18</cp:revision>
  <cp:lastPrinted>2019-08-19T12:49:13Z</cp:lastPrinted>
  <dcterms:created xsi:type="dcterms:W3CDTF">2019-07-18T09:37:02Z</dcterms:created>
  <dcterms:modified xsi:type="dcterms:W3CDTF">2019-09-16T10:10:39Z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0x010100B7C0E96CC80EDF4AA310D34069281DD6</vt:lpwstr>
  </property>
</Properties>
</file>