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6" r:id="rId4"/>
    <p:sldId id="267" r:id="rId5"/>
    <p:sldId id="268" r:id="rId6"/>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6AAD6F"/>
    <a:srgbClr val="146112"/>
    <a:srgbClr val="005900"/>
    <a:srgbClr val="005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735" autoAdjust="0"/>
    <p:restoredTop sz="99180" autoAdjust="0"/>
  </p:normalViewPr>
  <p:slideViewPr>
    <p:cSldViewPr snapToGrid="0" snapToObjects="1">
      <p:cViewPr>
        <p:scale>
          <a:sx n="75" d="100"/>
          <a:sy n="75" d="100"/>
        </p:scale>
        <p:origin x="-3824" y="160"/>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GB"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1B44BF10-8E58-AA4B-8D8F-C55A5AB68311}" type="datetimeFigureOut">
              <a:rPr lang="en-US" smtClean="0"/>
              <a:t>04/11/20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2110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B44BF10-8E58-AA4B-8D8F-C55A5AB68311}" type="datetimeFigureOut">
              <a:rPr lang="en-US" smtClean="0"/>
              <a:t>04/11/20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2446605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B44BF10-8E58-AA4B-8D8F-C55A5AB68311}" type="datetimeFigureOut">
              <a:rPr lang="en-US" smtClean="0"/>
              <a:t>04/11/20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314605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1B44BF10-8E58-AA4B-8D8F-C55A5AB68311}" type="datetimeFigureOut">
              <a:rPr lang="en-US" smtClean="0"/>
              <a:t>04/11/20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1056998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B44BF10-8E58-AA4B-8D8F-C55A5AB68311}" type="datetimeFigureOut">
              <a:rPr lang="en-US" smtClean="0"/>
              <a:t>04/11/20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1742098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1B44BF10-8E58-AA4B-8D8F-C55A5AB68311}" type="datetimeFigureOut">
              <a:rPr lang="en-US" smtClean="0"/>
              <a:t>04/11/20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706609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1B44BF10-8E58-AA4B-8D8F-C55A5AB68311}" type="datetimeFigureOut">
              <a:rPr lang="en-US" smtClean="0"/>
              <a:t>04/11/20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3933816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B44BF10-8E58-AA4B-8D8F-C55A5AB68311}" type="datetimeFigureOut">
              <a:rPr lang="en-US" smtClean="0"/>
              <a:t>04/11/20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1560584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4BF10-8E58-AA4B-8D8F-C55A5AB68311}" type="datetimeFigureOut">
              <a:rPr lang="en-US" smtClean="0"/>
              <a:t>04/11/20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2304101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B44BF10-8E58-AA4B-8D8F-C55A5AB68311}" type="datetimeFigureOut">
              <a:rPr lang="en-US" smtClean="0"/>
              <a:t>04/11/20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3279822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B44BF10-8E58-AA4B-8D8F-C55A5AB68311}" type="datetimeFigureOut">
              <a:rPr lang="en-US" smtClean="0"/>
              <a:t>04/11/20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84C96F-1AC6-4447-9C8C-B95C511F6F47}" type="slidenum">
              <a:rPr lang="en-US" smtClean="0"/>
              <a:t>‹#›</a:t>
            </a:fld>
            <a:endParaRPr lang="en-US"/>
          </a:p>
        </p:txBody>
      </p:sp>
    </p:spTree>
    <p:extLst>
      <p:ext uri="{BB962C8B-B14F-4D97-AF65-F5344CB8AC3E}">
        <p14:creationId xmlns:p14="http://schemas.microsoft.com/office/powerpoint/2010/main" val="21813355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B44BF10-8E58-AA4B-8D8F-C55A5AB68311}" type="datetimeFigureOut">
              <a:rPr lang="en-US" smtClean="0"/>
              <a:t>04/11/20</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F84C96F-1AC6-4447-9C8C-B95C511F6F47}" type="slidenum">
              <a:rPr lang="en-US" smtClean="0"/>
              <a:t>‹#›</a:t>
            </a:fld>
            <a:endParaRPr lang="en-US"/>
          </a:p>
        </p:txBody>
      </p:sp>
    </p:spTree>
    <p:extLst>
      <p:ext uri="{BB962C8B-B14F-4D97-AF65-F5344CB8AC3E}">
        <p14:creationId xmlns:p14="http://schemas.microsoft.com/office/powerpoint/2010/main" val="388567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5" Type="http://schemas.openxmlformats.org/officeDocument/2006/relationships/image" Target="../media/image4.png"/><Relationship Id="rId6"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5"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emf"/><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57077" y="863600"/>
            <a:ext cx="5383019" cy="7480300"/>
            <a:chOff x="657077" y="863600"/>
            <a:chExt cx="5383019" cy="7480300"/>
          </a:xfrm>
        </p:grpSpPr>
        <p:pic>
          <p:nvPicPr>
            <p:cNvPr id="6" name="Picture 5"/>
            <p:cNvPicPr>
              <a:picLocks noChangeAspect="1"/>
            </p:cNvPicPr>
            <p:nvPr/>
          </p:nvPicPr>
          <p:blipFill>
            <a:blip r:embed="rId2"/>
            <a:stretch>
              <a:fillRect/>
            </a:stretch>
          </p:blipFill>
          <p:spPr>
            <a:xfrm>
              <a:off x="657077" y="863600"/>
              <a:ext cx="5383019" cy="7480300"/>
            </a:xfrm>
            <a:prstGeom prst="rect">
              <a:avLst/>
            </a:prstGeom>
          </p:spPr>
        </p:pic>
        <p:pic>
          <p:nvPicPr>
            <p:cNvPr id="2" name="Picture 1" descr="CCT logo Tr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151" y="3822441"/>
              <a:ext cx="571499" cy="787659"/>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833" y="3924300"/>
              <a:ext cx="743268" cy="685800"/>
            </a:xfrm>
            <a:prstGeom prst="rect">
              <a:avLst/>
            </a:prstGeom>
            <a:noFill/>
          </p:spPr>
        </p:pic>
      </p:grpSp>
    </p:spTree>
    <p:extLst>
      <p:ext uri="{BB962C8B-B14F-4D97-AF65-F5344CB8AC3E}">
        <p14:creationId xmlns:p14="http://schemas.microsoft.com/office/powerpoint/2010/main" val="3261126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6816" y="413106"/>
            <a:ext cx="6303415" cy="8378629"/>
            <a:chOff x="286816" y="413106"/>
            <a:chExt cx="6303415" cy="8378629"/>
          </a:xfrm>
        </p:grpSpPr>
        <p:pic>
          <p:nvPicPr>
            <p:cNvPr id="6" name="Picture 5"/>
            <p:cNvPicPr>
              <a:picLocks noChangeAspect="1"/>
            </p:cNvPicPr>
            <p:nvPr/>
          </p:nvPicPr>
          <p:blipFill>
            <a:blip r:embed="rId2"/>
            <a:stretch>
              <a:fillRect/>
            </a:stretch>
          </p:blipFill>
          <p:spPr>
            <a:xfrm>
              <a:off x="286816" y="413106"/>
              <a:ext cx="6303415" cy="8378629"/>
            </a:xfrm>
            <a:prstGeom prst="rect">
              <a:avLst/>
            </a:prstGeom>
          </p:spPr>
        </p:pic>
        <p:pic>
          <p:nvPicPr>
            <p:cNvPr id="2" name="Picture 1" descr="CCT logo Tr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151" y="3822441"/>
              <a:ext cx="571499" cy="787659"/>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833" y="3924300"/>
              <a:ext cx="743268" cy="685800"/>
            </a:xfrm>
            <a:prstGeom prst="rect">
              <a:avLst/>
            </a:prstGeom>
            <a:noFill/>
          </p:spPr>
        </p:pic>
        <p:grpSp>
          <p:nvGrpSpPr>
            <p:cNvPr id="7" name="Group 6"/>
            <p:cNvGrpSpPr/>
            <p:nvPr/>
          </p:nvGrpSpPr>
          <p:grpSpPr>
            <a:xfrm>
              <a:off x="450712" y="1141623"/>
              <a:ext cx="5927695" cy="7528094"/>
              <a:chOff x="8274245" y="594066"/>
              <a:chExt cx="6091591" cy="7661830"/>
            </a:xfrm>
          </p:grpSpPr>
          <p:sp>
            <p:nvSpPr>
              <p:cNvPr id="8" name="Rounded Rectangle 7"/>
              <p:cNvSpPr/>
              <p:nvPr/>
            </p:nvSpPr>
            <p:spPr>
              <a:xfrm>
                <a:off x="8274245" y="594066"/>
                <a:ext cx="6091591" cy="7661830"/>
              </a:xfrm>
              <a:prstGeom prst="round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770303" y="892294"/>
                <a:ext cx="5278056" cy="344568"/>
              </a:xfrm>
              <a:prstGeom prst="rect">
                <a:avLst/>
              </a:prstGeom>
              <a:solidFill>
                <a:srgbClr val="FFFFFF"/>
              </a:solidFill>
            </p:spPr>
            <p:txBody>
              <a:bodyPr wrap="square" rtlCol="0">
                <a:spAutoFit/>
              </a:bodyPr>
              <a:lstStyle/>
              <a:p>
                <a:endParaRPr lang="en-US" sz="1600" dirty="0"/>
              </a:p>
            </p:txBody>
          </p:sp>
        </p:grpSp>
        <p:sp>
          <p:nvSpPr>
            <p:cNvPr id="10" name="Rounded Rectangle 9"/>
            <p:cNvSpPr/>
            <p:nvPr/>
          </p:nvSpPr>
          <p:spPr>
            <a:xfrm>
              <a:off x="1199833" y="418111"/>
              <a:ext cx="4388167" cy="588046"/>
            </a:xfrm>
            <a:prstGeom prst="roundRect">
              <a:avLst/>
            </a:prstGeom>
            <a:solidFill>
              <a:srgbClr val="0053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Creative Child Therapy</a:t>
              </a:r>
              <a:endParaRPr lang="en-US" sz="2000" b="1" dirty="0"/>
            </a:p>
          </p:txBody>
        </p:sp>
        <p:sp>
          <p:nvSpPr>
            <p:cNvPr id="11" name="Rectangle 10"/>
            <p:cNvSpPr/>
            <p:nvPr/>
          </p:nvSpPr>
          <p:spPr>
            <a:xfrm>
              <a:off x="626534" y="1434645"/>
              <a:ext cx="5571066" cy="1477328"/>
            </a:xfrm>
            <a:prstGeom prst="rect">
              <a:avLst/>
            </a:prstGeom>
          </p:spPr>
          <p:txBody>
            <a:bodyPr wrap="square">
              <a:spAutoFit/>
            </a:bodyPr>
            <a:lstStyle/>
            <a:p>
              <a:pPr algn="ctr"/>
              <a:r>
                <a:rPr lang="en-US" dirty="0">
                  <a:solidFill>
                    <a:srgbClr val="000000"/>
                  </a:solidFill>
                </a:rPr>
                <a:t>Creative Child Therapy is the therapy service at </a:t>
              </a:r>
              <a:endParaRPr lang="en-US" dirty="0" smtClean="0">
                <a:solidFill>
                  <a:srgbClr val="000000"/>
                </a:solidFill>
              </a:endParaRPr>
            </a:p>
            <a:p>
              <a:pPr algn="ctr"/>
              <a:r>
                <a:rPr lang="en-US" dirty="0" smtClean="0">
                  <a:solidFill>
                    <a:srgbClr val="000000"/>
                  </a:solidFill>
                </a:rPr>
                <a:t>St</a:t>
              </a:r>
              <a:r>
                <a:rPr lang="en-US" dirty="0">
                  <a:solidFill>
                    <a:srgbClr val="000000"/>
                  </a:solidFill>
                </a:rPr>
                <a:t>. Patrick’s Primary School. </a:t>
              </a:r>
              <a:endParaRPr lang="en-US" dirty="0" smtClean="0">
                <a:solidFill>
                  <a:srgbClr val="000000"/>
                </a:solidFill>
              </a:endParaRPr>
            </a:p>
            <a:p>
              <a:pPr algn="ctr"/>
              <a:r>
                <a:rPr lang="en-US" dirty="0" smtClean="0">
                  <a:solidFill>
                    <a:srgbClr val="000000"/>
                  </a:solidFill>
                </a:rPr>
                <a:t>It </a:t>
              </a:r>
              <a:r>
                <a:rPr lang="en-US" dirty="0">
                  <a:solidFill>
                    <a:srgbClr val="000000"/>
                  </a:solidFill>
                </a:rPr>
                <a:t>is available to the children and families at the school, </a:t>
              </a:r>
              <a:endParaRPr lang="en-US" dirty="0" smtClean="0">
                <a:solidFill>
                  <a:srgbClr val="000000"/>
                </a:solidFill>
              </a:endParaRPr>
            </a:p>
            <a:p>
              <a:pPr algn="ctr"/>
              <a:r>
                <a:rPr lang="en-US" dirty="0" smtClean="0">
                  <a:solidFill>
                    <a:srgbClr val="000000"/>
                  </a:solidFill>
                </a:rPr>
                <a:t>and </a:t>
              </a:r>
              <a:r>
                <a:rPr lang="en-US" dirty="0">
                  <a:solidFill>
                    <a:srgbClr val="000000"/>
                  </a:solidFill>
                </a:rPr>
                <a:t>as an outreach service to other schools and </a:t>
              </a:r>
              <a:r>
                <a:rPr lang="en-US" dirty="0" err="1">
                  <a:solidFill>
                    <a:srgbClr val="000000"/>
                  </a:solidFill>
                </a:rPr>
                <a:t>organisations</a:t>
              </a:r>
              <a:r>
                <a:rPr lang="en-US" dirty="0">
                  <a:solidFill>
                    <a:srgbClr val="000000"/>
                  </a:solidFill>
                </a:rPr>
                <a:t>.</a:t>
              </a:r>
            </a:p>
          </p:txBody>
        </p:sp>
        <p:sp>
          <p:nvSpPr>
            <p:cNvPr id="12" name="TextBox 11"/>
            <p:cNvSpPr txBox="1"/>
            <p:nvPr/>
          </p:nvSpPr>
          <p:spPr>
            <a:xfrm>
              <a:off x="804116" y="6490121"/>
              <a:ext cx="5278056" cy="1908215"/>
            </a:xfrm>
            <a:prstGeom prst="rect">
              <a:avLst/>
            </a:prstGeom>
            <a:solidFill>
              <a:srgbClr val="FFFFFF"/>
            </a:solidFill>
          </p:spPr>
          <p:txBody>
            <a:bodyPr wrap="square" rtlCol="0">
              <a:spAutoFit/>
            </a:bodyPr>
            <a:lstStyle/>
            <a:p>
              <a:pPr algn="ctr"/>
              <a:r>
                <a:rPr lang="en-US" dirty="0" smtClean="0"/>
                <a:t>Therapeutic support provides children with the help to explore, express and make sense of difficult or painful experiences or feelings.</a:t>
              </a:r>
            </a:p>
            <a:p>
              <a:pPr algn="ctr"/>
              <a:endParaRPr lang="en-US" sz="1000" dirty="0"/>
            </a:p>
            <a:p>
              <a:pPr algn="ctr"/>
              <a:r>
                <a:rPr lang="en-US" dirty="0" smtClean="0"/>
                <a:t>It enables children to deal with feelings and to find ways to achieve emotional well-being so they can manage and enjoy everyday life.</a:t>
              </a:r>
            </a:p>
          </p:txBody>
        </p:sp>
        <p:sp>
          <p:nvSpPr>
            <p:cNvPr id="13" name="Rounded Rectangle 12"/>
            <p:cNvSpPr/>
            <p:nvPr/>
          </p:nvSpPr>
          <p:spPr>
            <a:xfrm>
              <a:off x="626535" y="3018111"/>
              <a:ext cx="5571066" cy="3183978"/>
            </a:xfrm>
            <a:prstGeom prst="roundRect">
              <a:avLst/>
            </a:prstGeom>
            <a:solidFill>
              <a:schemeClr val="bg1"/>
            </a:solidFill>
            <a:ln>
              <a:solidFill>
                <a:srgbClr val="146112"/>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b="1" dirty="0" smtClean="0">
                <a:solidFill>
                  <a:srgbClr val="000000"/>
                </a:solidFill>
              </a:endParaRPr>
            </a:p>
            <a:p>
              <a:r>
                <a:rPr lang="en-US" b="1" dirty="0" smtClean="0">
                  <a:solidFill>
                    <a:srgbClr val="000000"/>
                  </a:solidFill>
                </a:rPr>
                <a:t>We </a:t>
              </a:r>
              <a:r>
                <a:rPr lang="en-US" b="1" dirty="0">
                  <a:solidFill>
                    <a:srgbClr val="000000"/>
                  </a:solidFill>
                </a:rPr>
                <a:t>provide:</a:t>
              </a:r>
            </a:p>
            <a:p>
              <a:endParaRPr lang="en-US" sz="1000" dirty="0">
                <a:solidFill>
                  <a:srgbClr val="000000"/>
                </a:solidFill>
              </a:endParaRPr>
            </a:p>
            <a:p>
              <a:pPr marL="285750" indent="-285750">
                <a:buFont typeface="Arial"/>
                <a:buChar char="•"/>
              </a:pPr>
              <a:r>
                <a:rPr lang="en-US" dirty="0">
                  <a:solidFill>
                    <a:srgbClr val="000000"/>
                  </a:solidFill>
                </a:rPr>
                <a:t>Direct therapeutic </a:t>
              </a:r>
              <a:r>
                <a:rPr lang="en-US" dirty="0" smtClean="0">
                  <a:solidFill>
                    <a:srgbClr val="000000"/>
                  </a:solidFill>
                </a:rPr>
                <a:t>work</a:t>
              </a:r>
            </a:p>
            <a:p>
              <a:pPr marL="285750" indent="-285750">
                <a:buFont typeface="Arial"/>
                <a:buChar char="•"/>
              </a:pPr>
              <a:endParaRPr lang="en-US" dirty="0" smtClean="0">
                <a:solidFill>
                  <a:srgbClr val="000000"/>
                </a:solidFill>
              </a:endParaRPr>
            </a:p>
            <a:p>
              <a:pPr marL="285750" indent="-285750">
                <a:buFont typeface="Arial"/>
                <a:buChar char="•"/>
              </a:pPr>
              <a:r>
                <a:rPr lang="en-US" dirty="0" smtClean="0">
                  <a:solidFill>
                    <a:srgbClr val="000000"/>
                  </a:solidFill>
                </a:rPr>
                <a:t>Training</a:t>
              </a:r>
            </a:p>
            <a:p>
              <a:pPr marL="285750" indent="-285750">
                <a:buFont typeface="Arial"/>
                <a:buChar char="•"/>
              </a:pPr>
              <a:endParaRPr lang="en-US" dirty="0">
                <a:solidFill>
                  <a:srgbClr val="000000"/>
                </a:solidFill>
              </a:endParaRPr>
            </a:p>
            <a:p>
              <a:pPr marL="285750" indent="-285750">
                <a:buFont typeface="Arial"/>
                <a:buChar char="•"/>
              </a:pPr>
              <a:r>
                <a:rPr lang="en-US" dirty="0" smtClean="0">
                  <a:solidFill>
                    <a:srgbClr val="000000"/>
                  </a:solidFill>
                </a:rPr>
                <a:t>Professional </a:t>
              </a:r>
              <a:r>
                <a:rPr lang="en-US" dirty="0">
                  <a:solidFill>
                    <a:srgbClr val="000000"/>
                  </a:solidFill>
                </a:rPr>
                <a:t>supervision </a:t>
              </a:r>
            </a:p>
            <a:p>
              <a:pPr marL="285750" indent="-285750">
                <a:buFont typeface="Arial"/>
                <a:buChar char="•"/>
              </a:pPr>
              <a:endParaRPr lang="en-US" dirty="0">
                <a:solidFill>
                  <a:srgbClr val="000000"/>
                </a:solidFill>
              </a:endParaRPr>
            </a:p>
            <a:p>
              <a:pPr marL="285750" indent="-285750">
                <a:buFont typeface="Arial"/>
                <a:buChar char="•"/>
              </a:pPr>
              <a:r>
                <a:rPr lang="en-US" dirty="0" smtClean="0">
                  <a:solidFill>
                    <a:srgbClr val="000000"/>
                  </a:solidFill>
                </a:rPr>
                <a:t>Individual </a:t>
              </a:r>
              <a:r>
                <a:rPr lang="en-US" dirty="0">
                  <a:solidFill>
                    <a:srgbClr val="000000"/>
                  </a:solidFill>
                </a:rPr>
                <a:t>support and guidance to other adults living or working with children and young people in </a:t>
              </a:r>
              <a:r>
                <a:rPr lang="en-US" dirty="0" smtClean="0">
                  <a:solidFill>
                    <a:srgbClr val="000000"/>
                  </a:solidFill>
                </a:rPr>
                <a:t>distress</a:t>
              </a:r>
              <a:endParaRPr lang="en-US" dirty="0">
                <a:solidFill>
                  <a:srgbClr val="000000"/>
                </a:solidFill>
              </a:endParaRPr>
            </a:p>
            <a:p>
              <a:pPr marL="285750" indent="-285750">
                <a:buFont typeface="Arial"/>
                <a:buChar char="•"/>
              </a:pPr>
              <a:endParaRPr lang="en-US" sz="1000" dirty="0" smtClean="0">
                <a:solidFill>
                  <a:srgbClr val="000000"/>
                </a:solidFill>
              </a:endParaRPr>
            </a:p>
            <a:p>
              <a:pPr marL="285750" indent="-285750">
                <a:buFont typeface="Arial"/>
                <a:buChar char="•"/>
              </a:pPr>
              <a:endParaRPr lang="en-US" sz="1000" dirty="0">
                <a:solidFill>
                  <a:srgbClr val="000000"/>
                </a:solidFill>
              </a:endParaRPr>
            </a:p>
          </p:txBody>
        </p:sp>
      </p:grpSp>
    </p:spTree>
    <p:extLst>
      <p:ext uri="{BB962C8B-B14F-4D97-AF65-F5344CB8AC3E}">
        <p14:creationId xmlns:p14="http://schemas.microsoft.com/office/powerpoint/2010/main" val="112712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6816" y="413106"/>
            <a:ext cx="6303415" cy="8378629"/>
            <a:chOff x="286816" y="413106"/>
            <a:chExt cx="6303415" cy="8378629"/>
          </a:xfrm>
        </p:grpSpPr>
        <p:pic>
          <p:nvPicPr>
            <p:cNvPr id="6" name="Picture 5"/>
            <p:cNvPicPr>
              <a:picLocks noChangeAspect="1"/>
            </p:cNvPicPr>
            <p:nvPr/>
          </p:nvPicPr>
          <p:blipFill>
            <a:blip r:embed="rId2"/>
            <a:stretch>
              <a:fillRect/>
            </a:stretch>
          </p:blipFill>
          <p:spPr>
            <a:xfrm>
              <a:off x="286816" y="413106"/>
              <a:ext cx="6303415" cy="8378629"/>
            </a:xfrm>
            <a:prstGeom prst="rect">
              <a:avLst/>
            </a:prstGeom>
          </p:spPr>
        </p:pic>
        <p:pic>
          <p:nvPicPr>
            <p:cNvPr id="2" name="Picture 1" descr="CCT logo Tr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151" y="3822441"/>
              <a:ext cx="571499" cy="787659"/>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833" y="3924300"/>
              <a:ext cx="743268" cy="685800"/>
            </a:xfrm>
            <a:prstGeom prst="rect">
              <a:avLst/>
            </a:prstGeom>
            <a:noFill/>
          </p:spPr>
        </p:pic>
        <p:grpSp>
          <p:nvGrpSpPr>
            <p:cNvPr id="7" name="Group 6"/>
            <p:cNvGrpSpPr/>
            <p:nvPr/>
          </p:nvGrpSpPr>
          <p:grpSpPr>
            <a:xfrm>
              <a:off x="450712" y="1141623"/>
              <a:ext cx="5927695" cy="7528094"/>
              <a:chOff x="8274245" y="594066"/>
              <a:chExt cx="6091591" cy="7661830"/>
            </a:xfrm>
          </p:grpSpPr>
          <p:sp>
            <p:nvSpPr>
              <p:cNvPr id="8" name="Rounded Rectangle 7"/>
              <p:cNvSpPr/>
              <p:nvPr/>
            </p:nvSpPr>
            <p:spPr>
              <a:xfrm>
                <a:off x="8274245" y="594066"/>
                <a:ext cx="6091591" cy="7661830"/>
              </a:xfrm>
              <a:prstGeom prst="round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559335" y="892294"/>
                <a:ext cx="5568489" cy="7267267"/>
              </a:xfrm>
              <a:prstGeom prst="rect">
                <a:avLst/>
              </a:prstGeom>
              <a:noFill/>
            </p:spPr>
            <p:txBody>
              <a:bodyPr wrap="square" rtlCol="0">
                <a:spAutoFit/>
              </a:bodyPr>
              <a:lstStyle/>
              <a:p>
                <a:r>
                  <a:rPr lang="en-US" sz="1600" dirty="0" smtClean="0"/>
                  <a:t>Life Story Therapy is a creative, dynamic therapy in which the child explores their history and experiences in order to help them make sense of their story, manage their feelings and relationships, and develop a sense of self. </a:t>
                </a:r>
              </a:p>
              <a:p>
                <a:endParaRPr lang="en-US" sz="1000" dirty="0"/>
              </a:p>
              <a:p>
                <a:r>
                  <a:rPr lang="en-US" sz="1600" dirty="0" smtClean="0"/>
                  <a:t>It covers themes including family changes, loss, separation, relationships, trauma, emotional difficulties, and identity. </a:t>
                </a:r>
              </a:p>
              <a:p>
                <a:endParaRPr lang="en-US" sz="1000" dirty="0"/>
              </a:p>
              <a:p>
                <a:r>
                  <a:rPr lang="en-US" sz="1600" dirty="0" smtClean="0"/>
                  <a:t>Life Story Therapy is a more in-depth approach than traditional life story work that gives the child their history whilst life story therapy engages them in a therapeutic process to;</a:t>
                </a:r>
              </a:p>
              <a:p>
                <a:endParaRPr lang="en-US" sz="200" dirty="0" smtClean="0"/>
              </a:p>
              <a:p>
                <a:pPr marL="285750" indent="-285750">
                  <a:buFont typeface="Arial"/>
                  <a:buChar char="•"/>
                </a:pPr>
                <a:r>
                  <a:rPr lang="en-US" sz="1600" dirty="0"/>
                  <a:t>m</a:t>
                </a:r>
                <a:r>
                  <a:rPr lang="en-US" sz="1600" dirty="0" smtClean="0"/>
                  <a:t>ake sense of their history,</a:t>
                </a:r>
              </a:p>
              <a:p>
                <a:pPr marL="285750" indent="-285750">
                  <a:buFont typeface="Arial"/>
                  <a:buChar char="•"/>
                </a:pPr>
                <a:endParaRPr lang="en-US" sz="600" dirty="0" smtClean="0"/>
              </a:p>
              <a:p>
                <a:pPr marL="285750" indent="-285750">
                  <a:buFont typeface="Arial"/>
                  <a:buChar char="•"/>
                </a:pPr>
                <a:r>
                  <a:rPr lang="en-US" sz="1600" dirty="0"/>
                  <a:t>u</a:t>
                </a:r>
                <a:r>
                  <a:rPr lang="en-US" sz="1600" dirty="0" smtClean="0"/>
                  <a:t>nderstand how it impacts on them and how </a:t>
                </a:r>
              </a:p>
              <a:p>
                <a:r>
                  <a:rPr lang="en-US" sz="1600" dirty="0"/>
                  <a:t> </a:t>
                </a:r>
                <a:r>
                  <a:rPr lang="en-US" sz="1600" dirty="0" smtClean="0"/>
                  <a:t>     they deal with things in the present,</a:t>
                </a:r>
              </a:p>
              <a:p>
                <a:pPr marL="285750" indent="-285750">
                  <a:buFont typeface="Arial"/>
                  <a:buChar char="•"/>
                </a:pPr>
                <a:endParaRPr lang="en-US" sz="600" dirty="0" smtClean="0"/>
              </a:p>
              <a:p>
                <a:pPr marL="285750" indent="-285750">
                  <a:buFont typeface="Arial"/>
                  <a:buChar char="•"/>
                </a:pPr>
                <a:r>
                  <a:rPr lang="en-US" sz="1600" dirty="0" smtClean="0"/>
                  <a:t>support them to achieve emotional </a:t>
                </a:r>
              </a:p>
              <a:p>
                <a:r>
                  <a:rPr lang="en-US" sz="1600" dirty="0" smtClean="0"/>
                  <a:t>      well-being and make positive choices </a:t>
                </a:r>
              </a:p>
              <a:p>
                <a:r>
                  <a:rPr lang="en-US" sz="1600" dirty="0" smtClean="0"/>
                  <a:t>      in the future,</a:t>
                </a:r>
              </a:p>
              <a:p>
                <a:pPr marL="285750" indent="-285750">
                  <a:buFont typeface="Arial"/>
                  <a:buChar char="•"/>
                </a:pPr>
                <a:endParaRPr lang="en-US" sz="600" dirty="0" smtClean="0"/>
              </a:p>
              <a:p>
                <a:pPr marL="285750" indent="-285750">
                  <a:buFont typeface="Arial"/>
                  <a:buChar char="•"/>
                </a:pPr>
                <a:r>
                  <a:rPr lang="en-US" sz="1600" dirty="0"/>
                  <a:t>b</a:t>
                </a:r>
                <a:r>
                  <a:rPr lang="en-US" sz="1600" dirty="0" smtClean="0"/>
                  <a:t>uild relationships</a:t>
                </a:r>
              </a:p>
              <a:p>
                <a:endParaRPr lang="en-US" sz="1000" dirty="0"/>
              </a:p>
              <a:p>
                <a:r>
                  <a:rPr lang="en-US" sz="1600" dirty="0" smtClean="0"/>
                  <a:t>By helping the child to make links between their experiences and their thoughts, feelings and actions, they can be supported to gain some control over challenging emotions and resulting </a:t>
                </a:r>
                <a:r>
                  <a:rPr lang="en-US" sz="1600" dirty="0" err="1" smtClean="0"/>
                  <a:t>behaviours</a:t>
                </a:r>
                <a:r>
                  <a:rPr lang="en-US" sz="1600" dirty="0" smtClean="0"/>
                  <a:t>.</a:t>
                </a:r>
              </a:p>
              <a:p>
                <a:endParaRPr lang="en-US" sz="1000" dirty="0"/>
              </a:p>
              <a:p>
                <a:r>
                  <a:rPr lang="en-US" sz="1600" dirty="0" smtClean="0"/>
                  <a:t>Life story therapy involves 3 stages: research about the child’s history, direct therapy sessions with the child and key adults, and the life story book comprising the work undertaken in the therapy sessions.</a:t>
                </a:r>
                <a:endParaRPr lang="en-US" sz="1600" dirty="0"/>
              </a:p>
            </p:txBody>
          </p:sp>
        </p:grpSp>
        <p:sp>
          <p:nvSpPr>
            <p:cNvPr id="10" name="Rounded Rectangle 9"/>
            <p:cNvSpPr/>
            <p:nvPr/>
          </p:nvSpPr>
          <p:spPr>
            <a:xfrm>
              <a:off x="1199833" y="418111"/>
              <a:ext cx="4388167" cy="588046"/>
            </a:xfrm>
            <a:prstGeom prst="roundRect">
              <a:avLst/>
            </a:prstGeom>
            <a:solidFill>
              <a:srgbClr val="0053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Life Story </a:t>
              </a:r>
              <a:r>
                <a:rPr lang="en-US" b="1" dirty="0" smtClean="0"/>
                <a:t>Therapy / </a:t>
              </a:r>
            </a:p>
            <a:p>
              <a:pPr algn="ctr"/>
              <a:r>
                <a:rPr lang="en-US" b="1" dirty="0" smtClean="0"/>
                <a:t>Therapeutic Life Story Work</a:t>
              </a:r>
              <a:endParaRPr lang="en-US" b="1" dirty="0"/>
            </a:p>
          </p:txBody>
        </p:sp>
        <p:pic>
          <p:nvPicPr>
            <p:cNvPr id="3" name="Picture 2"/>
            <p:cNvPicPr>
              <a:picLocks noChangeAspect="1"/>
            </p:cNvPicPr>
            <p:nvPr/>
          </p:nvPicPr>
          <p:blipFill rotWithShape="1">
            <a:blip r:embed="rId5">
              <a:extLst>
                <a:ext uri="{BEBA8EAE-BF5A-486C-A8C5-ECC9F3942E4B}">
                  <a14:imgProps xmlns:a14="http://schemas.microsoft.com/office/drawing/2010/main">
                    <a14:imgLayer r:embed="rId6">
                      <a14:imgEffect>
                        <a14:backgroundRemoval t="4965" b="98109" l="9763" r="94195"/>
                      </a14:imgEffect>
                    </a14:imgLayer>
                  </a14:imgProps>
                </a:ext>
              </a:extLst>
            </a:blip>
            <a:srcRect l="7243"/>
            <a:stretch/>
          </p:blipFill>
          <p:spPr>
            <a:xfrm>
              <a:off x="4151865" y="3920067"/>
              <a:ext cx="2226542" cy="2171527"/>
            </a:xfrm>
            <a:prstGeom prst="rect">
              <a:avLst/>
            </a:prstGeom>
          </p:spPr>
        </p:pic>
      </p:grpSp>
    </p:spTree>
    <p:extLst>
      <p:ext uri="{BB962C8B-B14F-4D97-AF65-F5344CB8AC3E}">
        <p14:creationId xmlns:p14="http://schemas.microsoft.com/office/powerpoint/2010/main" val="131426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86816" y="413106"/>
            <a:ext cx="6303415" cy="8378629"/>
            <a:chOff x="286816" y="413106"/>
            <a:chExt cx="6303415" cy="8378629"/>
          </a:xfrm>
        </p:grpSpPr>
        <p:pic>
          <p:nvPicPr>
            <p:cNvPr id="6" name="Picture 5"/>
            <p:cNvPicPr>
              <a:picLocks noChangeAspect="1"/>
            </p:cNvPicPr>
            <p:nvPr/>
          </p:nvPicPr>
          <p:blipFill>
            <a:blip r:embed="rId2"/>
            <a:stretch>
              <a:fillRect/>
            </a:stretch>
          </p:blipFill>
          <p:spPr>
            <a:xfrm>
              <a:off x="286816" y="413106"/>
              <a:ext cx="6303415" cy="8378629"/>
            </a:xfrm>
            <a:prstGeom prst="rect">
              <a:avLst/>
            </a:prstGeom>
          </p:spPr>
        </p:pic>
        <p:pic>
          <p:nvPicPr>
            <p:cNvPr id="2" name="Picture 1" descr="CCT logo Tr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151" y="3822441"/>
              <a:ext cx="571499" cy="787659"/>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833" y="3924300"/>
              <a:ext cx="743268" cy="685800"/>
            </a:xfrm>
            <a:prstGeom prst="rect">
              <a:avLst/>
            </a:prstGeom>
            <a:noFill/>
          </p:spPr>
        </p:pic>
        <p:grpSp>
          <p:nvGrpSpPr>
            <p:cNvPr id="7" name="Group 6"/>
            <p:cNvGrpSpPr/>
            <p:nvPr/>
          </p:nvGrpSpPr>
          <p:grpSpPr>
            <a:xfrm>
              <a:off x="450712" y="1141623"/>
              <a:ext cx="5927695" cy="7528094"/>
              <a:chOff x="8274245" y="594066"/>
              <a:chExt cx="6091591" cy="7661830"/>
            </a:xfrm>
          </p:grpSpPr>
          <p:sp>
            <p:nvSpPr>
              <p:cNvPr id="8" name="Rounded Rectangle 7"/>
              <p:cNvSpPr/>
              <p:nvPr/>
            </p:nvSpPr>
            <p:spPr>
              <a:xfrm>
                <a:off x="8274245" y="594066"/>
                <a:ext cx="6091591" cy="7661830"/>
              </a:xfrm>
              <a:prstGeom prst="round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770303" y="1034695"/>
                <a:ext cx="5278056" cy="7110645"/>
              </a:xfrm>
              <a:prstGeom prst="rect">
                <a:avLst/>
              </a:prstGeom>
              <a:noFill/>
            </p:spPr>
            <p:txBody>
              <a:bodyPr wrap="square" rtlCol="0">
                <a:spAutoFit/>
              </a:bodyPr>
              <a:lstStyle/>
              <a:p>
                <a:r>
                  <a:rPr lang="en-US" sz="1600" dirty="0"/>
                  <a:t>Play Therapy is a therapeutic process which uses play to enable children to process their feelings and make more sense of them. This in turn can help them to manage their emotions and </a:t>
                </a:r>
                <a:r>
                  <a:rPr lang="en-US" sz="1600" dirty="0" smtClean="0"/>
                  <a:t>actions</a:t>
                </a:r>
                <a:r>
                  <a:rPr lang="en-US" sz="1600" dirty="0"/>
                  <a:t>. </a:t>
                </a:r>
              </a:p>
              <a:p>
                <a:endParaRPr lang="en-US" sz="1600" dirty="0"/>
              </a:p>
              <a:p>
                <a:r>
                  <a:rPr lang="en-US" sz="1600" dirty="0"/>
                  <a:t>Children naturally use play as a communication therefore it provides a non-threatening environment in which to express themselves. As it can be non-verbal, play therapy can be a useful approach for children who are unable to express themselves with words.</a:t>
                </a:r>
              </a:p>
              <a:p>
                <a:endParaRPr lang="en-US" sz="1600" dirty="0"/>
              </a:p>
              <a:p>
                <a:r>
                  <a:rPr lang="en-US" sz="1600" dirty="0"/>
                  <a:t>Play therapy is not ordinary play, the relationship between the child and the therapist enables the therapist to help the child make links between the internal world or thoughts and feelings and the external worlds of actions and experiences.</a:t>
                </a:r>
              </a:p>
              <a:p>
                <a:endParaRPr lang="en-US" sz="1600" dirty="0"/>
              </a:p>
              <a:p>
                <a:r>
                  <a:rPr lang="en-US" sz="1600" dirty="0"/>
                  <a:t>The aim of play therapy is to help the child to deal with difficult feelings and achieve emotional well-being</a:t>
                </a:r>
                <a:r>
                  <a:rPr lang="en-US" sz="1600" dirty="0" smtClean="0"/>
                  <a:t>.</a:t>
                </a:r>
              </a:p>
              <a:p>
                <a:endParaRPr lang="en-US" sz="1600" dirty="0"/>
              </a:p>
              <a:p>
                <a:r>
                  <a:rPr lang="en-US" sz="1600" dirty="0" smtClean="0"/>
                  <a:t>Play therapy usually takes place one to one with the child and review meetings are held with the family.</a:t>
                </a:r>
              </a:p>
              <a:p>
                <a:endParaRPr lang="en-US" sz="1600" dirty="0"/>
              </a:p>
              <a:p>
                <a:r>
                  <a:rPr lang="en-US" sz="1600" dirty="0" smtClean="0"/>
                  <a:t>Therapeutic play techniques can </a:t>
                </a:r>
              </a:p>
              <a:p>
                <a:r>
                  <a:rPr lang="en-US" sz="1600" dirty="0"/>
                  <a:t>a</a:t>
                </a:r>
                <a:r>
                  <a:rPr lang="en-US" sz="1600" dirty="0" smtClean="0"/>
                  <a:t>lso sometimes be used when </a:t>
                </a:r>
              </a:p>
              <a:p>
                <a:r>
                  <a:rPr lang="en-US" sz="1600" dirty="0" smtClean="0"/>
                  <a:t>working with families together.</a:t>
                </a:r>
                <a:endParaRPr lang="en-US" sz="1600" dirty="0"/>
              </a:p>
              <a:p>
                <a:endParaRPr lang="en-US" sz="1600" dirty="0"/>
              </a:p>
            </p:txBody>
          </p:sp>
        </p:grpSp>
        <p:sp>
          <p:nvSpPr>
            <p:cNvPr id="10" name="Rounded Rectangle 9"/>
            <p:cNvSpPr/>
            <p:nvPr/>
          </p:nvSpPr>
          <p:spPr>
            <a:xfrm>
              <a:off x="1199833" y="418111"/>
              <a:ext cx="4388167" cy="588046"/>
            </a:xfrm>
            <a:prstGeom prst="roundRect">
              <a:avLst/>
            </a:prstGeom>
            <a:solidFill>
              <a:srgbClr val="0053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Play Therapy</a:t>
              </a:r>
              <a:endParaRPr lang="en-US" b="1" dirty="0"/>
            </a:p>
          </p:txBody>
        </p:sp>
        <p:pic>
          <p:nvPicPr>
            <p:cNvPr id="3" name="Picture 2"/>
            <p:cNvPicPr>
              <a:picLocks noChangeAspect="1"/>
            </p:cNvPicPr>
            <p:nvPr/>
          </p:nvPicPr>
          <p:blipFill>
            <a:blip r:embed="rId5"/>
            <a:stretch>
              <a:fillRect/>
            </a:stretch>
          </p:blipFill>
          <p:spPr>
            <a:xfrm>
              <a:off x="3868138" y="7139397"/>
              <a:ext cx="1990795" cy="1421694"/>
            </a:xfrm>
            <a:prstGeom prst="rect">
              <a:avLst/>
            </a:prstGeom>
          </p:spPr>
        </p:pic>
      </p:grpSp>
    </p:spTree>
    <p:extLst>
      <p:ext uri="{BB962C8B-B14F-4D97-AF65-F5344CB8AC3E}">
        <p14:creationId xmlns:p14="http://schemas.microsoft.com/office/powerpoint/2010/main" val="2547397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86816" y="413106"/>
            <a:ext cx="6303415" cy="8378629"/>
            <a:chOff x="286816" y="413106"/>
            <a:chExt cx="6303415" cy="8378629"/>
          </a:xfrm>
        </p:grpSpPr>
        <p:pic>
          <p:nvPicPr>
            <p:cNvPr id="6" name="Picture 5"/>
            <p:cNvPicPr>
              <a:picLocks noChangeAspect="1"/>
            </p:cNvPicPr>
            <p:nvPr/>
          </p:nvPicPr>
          <p:blipFill>
            <a:blip r:embed="rId2"/>
            <a:stretch>
              <a:fillRect/>
            </a:stretch>
          </p:blipFill>
          <p:spPr>
            <a:xfrm>
              <a:off x="286816" y="413106"/>
              <a:ext cx="6303415" cy="8378629"/>
            </a:xfrm>
            <a:prstGeom prst="rect">
              <a:avLst/>
            </a:prstGeom>
          </p:spPr>
        </p:pic>
        <p:pic>
          <p:nvPicPr>
            <p:cNvPr id="2" name="Picture 1" descr="CCT logo Tre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3151" y="3822441"/>
              <a:ext cx="571499" cy="787659"/>
            </a:xfrm>
            <a:prstGeom prst="rect">
              <a:avLst/>
            </a:prstGeom>
          </p:spPr>
        </p:pic>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9833" y="3924300"/>
              <a:ext cx="743268" cy="685800"/>
            </a:xfrm>
            <a:prstGeom prst="rect">
              <a:avLst/>
            </a:prstGeom>
            <a:noFill/>
          </p:spPr>
        </p:pic>
        <p:sp>
          <p:nvSpPr>
            <p:cNvPr id="8" name="Rounded Rectangle 7"/>
            <p:cNvSpPr/>
            <p:nvPr/>
          </p:nvSpPr>
          <p:spPr>
            <a:xfrm>
              <a:off x="450712" y="1141623"/>
              <a:ext cx="5927695" cy="7528094"/>
            </a:xfrm>
            <a:prstGeom prst="round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ounded Rectangle 9"/>
            <p:cNvSpPr/>
            <p:nvPr/>
          </p:nvSpPr>
          <p:spPr>
            <a:xfrm>
              <a:off x="1199833" y="418111"/>
              <a:ext cx="4388167" cy="588046"/>
            </a:xfrm>
            <a:prstGeom prst="roundRect">
              <a:avLst/>
            </a:prstGeom>
            <a:solidFill>
              <a:srgbClr val="0053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t>Contact us:</a:t>
              </a:r>
              <a:endParaRPr lang="en-US" sz="2000" b="1" dirty="0"/>
            </a:p>
          </p:txBody>
        </p:sp>
        <p:sp>
          <p:nvSpPr>
            <p:cNvPr id="11" name="TextBox 10"/>
            <p:cNvSpPr txBox="1"/>
            <p:nvPr/>
          </p:nvSpPr>
          <p:spPr>
            <a:xfrm>
              <a:off x="762000" y="2188754"/>
              <a:ext cx="5452533" cy="2031325"/>
            </a:xfrm>
            <a:prstGeom prst="rect">
              <a:avLst/>
            </a:prstGeom>
            <a:noFill/>
          </p:spPr>
          <p:txBody>
            <a:bodyPr wrap="square" rtlCol="0">
              <a:spAutoFit/>
            </a:bodyPr>
            <a:lstStyle/>
            <a:p>
              <a:r>
                <a:rPr lang="en-US" dirty="0" smtClean="0"/>
                <a:t>Referrals are welcome from schools, social care, other </a:t>
              </a:r>
              <a:r>
                <a:rPr lang="en-US" dirty="0" err="1" smtClean="0"/>
                <a:t>organisations</a:t>
              </a:r>
              <a:r>
                <a:rPr lang="en-US" dirty="0" smtClean="0"/>
                <a:t> and self referrals from families.</a:t>
              </a:r>
            </a:p>
            <a:p>
              <a:endParaRPr lang="en-US" dirty="0"/>
            </a:p>
            <a:p>
              <a:r>
                <a:rPr lang="en-US" dirty="0" smtClean="0"/>
                <a:t>This service is free for children attending St. Patrick’s Primary School.</a:t>
              </a:r>
            </a:p>
            <a:p>
              <a:endParaRPr lang="en-US" dirty="0"/>
            </a:p>
            <a:p>
              <a:r>
                <a:rPr lang="en-US" dirty="0" smtClean="0"/>
                <a:t>For all other children this service does involve a fee.  </a:t>
              </a:r>
            </a:p>
          </p:txBody>
        </p:sp>
        <p:sp>
          <p:nvSpPr>
            <p:cNvPr id="12" name="TextBox 11"/>
            <p:cNvSpPr txBox="1"/>
            <p:nvPr/>
          </p:nvSpPr>
          <p:spPr>
            <a:xfrm>
              <a:off x="762000" y="4462055"/>
              <a:ext cx="5452533" cy="646331"/>
            </a:xfrm>
            <a:prstGeom prst="rect">
              <a:avLst/>
            </a:prstGeom>
            <a:noFill/>
          </p:spPr>
          <p:txBody>
            <a:bodyPr wrap="square" rtlCol="0">
              <a:spAutoFit/>
            </a:bodyPr>
            <a:lstStyle/>
            <a:p>
              <a:r>
                <a:rPr lang="en-US" b="1" dirty="0" smtClean="0"/>
                <a:t>To make a referral, or for any further information, please contact us at St. Patrick’s, details below:</a:t>
              </a:r>
              <a:endParaRPr lang="en-US" b="1" dirty="0"/>
            </a:p>
          </p:txBody>
        </p:sp>
        <p:sp>
          <p:nvSpPr>
            <p:cNvPr id="13" name="Rounded Rectangle 12"/>
            <p:cNvSpPr/>
            <p:nvPr/>
          </p:nvSpPr>
          <p:spPr>
            <a:xfrm>
              <a:off x="842434" y="1590933"/>
              <a:ext cx="1409699" cy="597821"/>
            </a:xfrm>
            <a:prstGeom prst="roundRect">
              <a:avLst/>
            </a:prstGeom>
            <a:solidFill>
              <a:schemeClr val="bg1"/>
            </a:solidFill>
            <a:ln>
              <a:solidFill>
                <a:srgbClr val="14611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000000"/>
                  </a:solidFill>
                </a:rPr>
                <a:t>Referrals:</a:t>
              </a:r>
              <a:endParaRPr lang="en-US" b="1" dirty="0">
                <a:solidFill>
                  <a:srgbClr val="000000"/>
                </a:solidFill>
              </a:endParaRPr>
            </a:p>
          </p:txBody>
        </p:sp>
        <p:sp>
          <p:nvSpPr>
            <p:cNvPr id="14" name="Rounded Rectangle 13"/>
            <p:cNvSpPr/>
            <p:nvPr/>
          </p:nvSpPr>
          <p:spPr>
            <a:xfrm>
              <a:off x="842434" y="5254422"/>
              <a:ext cx="1409699" cy="597821"/>
            </a:xfrm>
            <a:prstGeom prst="roundRect">
              <a:avLst/>
            </a:prstGeom>
            <a:solidFill>
              <a:schemeClr val="bg1"/>
            </a:solidFill>
            <a:ln>
              <a:solidFill>
                <a:srgbClr val="146112"/>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000000"/>
                  </a:solidFill>
                </a:rPr>
                <a:t>Contact:</a:t>
              </a:r>
              <a:endParaRPr lang="en-US" b="1" dirty="0">
                <a:solidFill>
                  <a:srgbClr val="000000"/>
                </a:solidFill>
              </a:endParaRPr>
            </a:p>
          </p:txBody>
        </p:sp>
        <p:sp>
          <p:nvSpPr>
            <p:cNvPr id="15" name="TextBox 14"/>
            <p:cNvSpPr txBox="1"/>
            <p:nvPr/>
          </p:nvSpPr>
          <p:spPr>
            <a:xfrm>
              <a:off x="842434" y="6084394"/>
              <a:ext cx="5452533" cy="2339102"/>
            </a:xfrm>
            <a:prstGeom prst="rect">
              <a:avLst/>
            </a:prstGeom>
            <a:noFill/>
          </p:spPr>
          <p:txBody>
            <a:bodyPr wrap="square" rtlCol="0">
              <a:spAutoFit/>
            </a:bodyPr>
            <a:lstStyle/>
            <a:p>
              <a:r>
                <a:rPr lang="en-US" b="1" dirty="0" smtClean="0"/>
                <a:t>Creative Child Therapy @ St. Patrick’s</a:t>
              </a:r>
            </a:p>
            <a:p>
              <a:r>
                <a:rPr lang="en-US" b="1" dirty="0" smtClean="0"/>
                <a:t>St. Patrick’s Catholic Primary School</a:t>
              </a:r>
            </a:p>
            <a:p>
              <a:r>
                <a:rPr lang="en-US" b="1" dirty="0" smtClean="0"/>
                <a:t>Upper Hill Street</a:t>
              </a:r>
            </a:p>
            <a:p>
              <a:r>
                <a:rPr lang="en-US" b="1" dirty="0" smtClean="0"/>
                <a:t>Liverpool</a:t>
              </a:r>
            </a:p>
            <a:p>
              <a:r>
                <a:rPr lang="en-US" b="1" dirty="0" smtClean="0"/>
                <a:t>L8 5UX</a:t>
              </a:r>
            </a:p>
            <a:p>
              <a:endParaRPr lang="en-US" sz="1000" b="1" dirty="0"/>
            </a:p>
            <a:p>
              <a:r>
                <a:rPr lang="en-US" b="1" dirty="0" smtClean="0"/>
                <a:t>Tel. 0151 709 1062</a:t>
              </a:r>
            </a:p>
            <a:p>
              <a:endParaRPr lang="en-US" sz="1000" b="1" dirty="0"/>
            </a:p>
            <a:p>
              <a:r>
                <a:rPr lang="en-US" b="1" dirty="0" smtClean="0"/>
                <a:t>Email: </a:t>
              </a:r>
              <a:r>
                <a:rPr lang="en-US" b="1" dirty="0" err="1" smtClean="0"/>
                <a:t>pprice@stpatricksliverpool.co.uk</a:t>
              </a:r>
              <a:endParaRPr lang="en-US" b="1" dirty="0"/>
            </a:p>
          </p:txBody>
        </p:sp>
        <p:pic>
          <p:nvPicPr>
            <p:cNvPr id="16" name="Picture 15"/>
            <p:cNvPicPr>
              <a:picLocks noChangeAspect="1"/>
            </p:cNvPicPr>
            <p:nvPr/>
          </p:nvPicPr>
          <p:blipFill rotWithShape="1">
            <a:blip r:embed="rId5"/>
            <a:srcRect l="81338" t="71864" r="8709" b="7458"/>
            <a:stretch/>
          </p:blipFill>
          <p:spPr>
            <a:xfrm>
              <a:off x="4709583" y="5852243"/>
              <a:ext cx="1490133" cy="2065867"/>
            </a:xfrm>
            <a:prstGeom prst="rect">
              <a:avLst/>
            </a:prstGeom>
          </p:spPr>
        </p:pic>
      </p:grpSp>
    </p:spTree>
    <p:extLst>
      <p:ext uri="{BB962C8B-B14F-4D97-AF65-F5344CB8AC3E}">
        <p14:creationId xmlns:p14="http://schemas.microsoft.com/office/powerpoint/2010/main" val="1690719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TotalTime>
  <Words>612</Words>
  <Application>Microsoft Macintosh PowerPoint</Application>
  <PresentationFormat>On-screen Show (4:3)</PresentationFormat>
  <Paragraphs>72</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Company>stpatrick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patrick</dc:creator>
  <cp:lastModifiedBy>patrick patrick</cp:lastModifiedBy>
  <cp:revision>20</cp:revision>
  <cp:lastPrinted>2019-04-01T09:23:34Z</cp:lastPrinted>
  <dcterms:created xsi:type="dcterms:W3CDTF">2017-03-16T14:26:47Z</dcterms:created>
  <dcterms:modified xsi:type="dcterms:W3CDTF">2020-11-04T15:20:02Z</dcterms:modified>
</cp:coreProperties>
</file>